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  <p:sldMasterId id="2147484176" r:id="rId2"/>
  </p:sldMasterIdLst>
  <p:notesMasterIdLst>
    <p:notesMasterId r:id="rId40"/>
  </p:notesMasterIdLst>
  <p:sldIdLst>
    <p:sldId id="461" r:id="rId3"/>
    <p:sldId id="460" r:id="rId4"/>
    <p:sldId id="297" r:id="rId5"/>
    <p:sldId id="295" r:id="rId6"/>
    <p:sldId id="361" r:id="rId7"/>
    <p:sldId id="372" r:id="rId8"/>
    <p:sldId id="373" r:id="rId9"/>
    <p:sldId id="375" r:id="rId10"/>
    <p:sldId id="376" r:id="rId11"/>
    <p:sldId id="377" r:id="rId12"/>
    <p:sldId id="378" r:id="rId13"/>
    <p:sldId id="380" r:id="rId14"/>
    <p:sldId id="382" r:id="rId15"/>
    <p:sldId id="385" r:id="rId16"/>
    <p:sldId id="386" r:id="rId17"/>
    <p:sldId id="389" r:id="rId18"/>
    <p:sldId id="391" r:id="rId19"/>
    <p:sldId id="293" r:id="rId20"/>
    <p:sldId id="370" r:id="rId21"/>
    <p:sldId id="371" r:id="rId22"/>
    <p:sldId id="412" r:id="rId23"/>
    <p:sldId id="393" r:id="rId24"/>
    <p:sldId id="413" r:id="rId25"/>
    <p:sldId id="420" r:id="rId26"/>
    <p:sldId id="421" r:id="rId27"/>
    <p:sldId id="423" r:id="rId28"/>
    <p:sldId id="424" r:id="rId29"/>
    <p:sldId id="414" r:id="rId30"/>
    <p:sldId id="403" r:id="rId31"/>
    <p:sldId id="406" r:id="rId32"/>
    <p:sldId id="407" r:id="rId33"/>
    <p:sldId id="425" r:id="rId34"/>
    <p:sldId id="409" r:id="rId35"/>
    <p:sldId id="433" r:id="rId36"/>
    <p:sldId id="438" r:id="rId37"/>
    <p:sldId id="437" r:id="rId38"/>
    <p:sldId id="266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90C09-CE36-461A-B81D-513CF14FF383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9F63749-B390-463A-A567-2800DB79654D}">
      <dgm:prSet phldrT="[Texto]" custT="1"/>
      <dgm:spPr/>
      <dgm:t>
        <a:bodyPr/>
        <a:lstStyle/>
        <a:p>
          <a:r>
            <a:rPr lang="es-ES" sz="2800" b="1" dirty="0"/>
            <a:t>Agenda </a:t>
          </a:r>
        </a:p>
      </dgm:t>
    </dgm:pt>
    <dgm:pt modelId="{3917033F-44C2-47CC-8F8B-A6AB40AA9ECD}" type="parTrans" cxnId="{004C5A1E-1D03-4A36-B795-CC22E0AA49E9}">
      <dgm:prSet/>
      <dgm:spPr/>
      <dgm:t>
        <a:bodyPr/>
        <a:lstStyle/>
        <a:p>
          <a:endParaRPr lang="es-ES" sz="2000"/>
        </a:p>
      </dgm:t>
    </dgm:pt>
    <dgm:pt modelId="{BF3F4C5C-8A8B-4CD5-9112-9F10FD266423}" type="sibTrans" cxnId="{004C5A1E-1D03-4A36-B795-CC22E0AA49E9}">
      <dgm:prSet/>
      <dgm:spPr/>
      <dgm:t>
        <a:bodyPr/>
        <a:lstStyle/>
        <a:p>
          <a:endParaRPr lang="es-ES" sz="2000"/>
        </a:p>
      </dgm:t>
    </dgm:pt>
    <dgm:pt modelId="{A09A9B89-A637-4207-919C-7EB37428474B}">
      <dgm:prSet phldrT="[Tex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s-ES" sz="2000" b="0" dirty="0"/>
            <a:t>Proceso de Negocio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s-ES" altLang="es-ES" sz="2000" b="0" dirty="0"/>
            <a:t>Modelo CMMI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s-ES" sz="2000" b="0" dirty="0"/>
        </a:p>
        <a:p>
          <a:pPr>
            <a:lnSpc>
              <a:spcPct val="100000"/>
            </a:lnSpc>
            <a:spcAft>
              <a:spcPts val="0"/>
            </a:spcAft>
          </a:pPr>
          <a:endParaRPr lang="es-ES" sz="2000" b="0" dirty="0"/>
        </a:p>
      </dgm:t>
    </dgm:pt>
    <dgm:pt modelId="{AF1D7B2D-99BE-4598-B8D3-6C83DD876FAD}" type="parTrans" cxnId="{6A889C42-2C77-43AA-8604-AA6616025147}">
      <dgm:prSet/>
      <dgm:spPr/>
      <dgm:t>
        <a:bodyPr/>
        <a:lstStyle/>
        <a:p>
          <a:endParaRPr lang="es-ES" sz="2000"/>
        </a:p>
      </dgm:t>
    </dgm:pt>
    <dgm:pt modelId="{6CDF22CD-C8A4-45E3-B2BD-DDC91FBBF495}" type="sibTrans" cxnId="{6A889C42-2C77-43AA-8604-AA6616025147}">
      <dgm:prSet/>
      <dgm:spPr/>
      <dgm:t>
        <a:bodyPr/>
        <a:lstStyle/>
        <a:p>
          <a:endParaRPr lang="es-ES" sz="2000"/>
        </a:p>
      </dgm:t>
    </dgm:pt>
    <dgm:pt modelId="{60D7AA48-3B67-4F39-AEBF-536FF02C74C9}" type="pres">
      <dgm:prSet presAssocID="{3D590C09-CE36-461A-B81D-513CF14FF383}" presName="Name0" presStyleCnt="0">
        <dgm:presLayoutVars>
          <dgm:chMax val="7"/>
          <dgm:chPref val="7"/>
          <dgm:dir/>
        </dgm:presLayoutVars>
      </dgm:prSet>
      <dgm:spPr/>
    </dgm:pt>
    <dgm:pt modelId="{5D41EED2-41C1-402F-B73A-8CD5F62BC4A8}" type="pres">
      <dgm:prSet presAssocID="{C9F63749-B390-463A-A567-2800DB79654D}" presName="parTx1" presStyleLbl="node1" presStyleIdx="0" presStyleCnt="1" custScaleX="74777"/>
      <dgm:spPr/>
    </dgm:pt>
    <dgm:pt modelId="{BFB9BACA-4CFA-41DC-9C1C-69901A809B81}" type="pres">
      <dgm:prSet presAssocID="{C9F63749-B390-463A-A567-2800DB79654D}" presName="desTx1" presStyleLbl="revTx" presStyleIdx="0" presStyleCnt="1" custScaleX="176115" custLinFactNeighborX="1203" custLinFactNeighborY="11578">
        <dgm:presLayoutVars>
          <dgm:bulletEnabled val="1"/>
        </dgm:presLayoutVars>
      </dgm:prSet>
      <dgm:spPr/>
    </dgm:pt>
    <dgm:pt modelId="{B04F15CA-0CA4-45AF-9F1C-07292C671B44}" type="pres">
      <dgm:prSet presAssocID="{BF3F4C5C-8A8B-4CD5-9112-9F10FD266423}" presName="picture1" presStyleCnt="0"/>
      <dgm:spPr/>
    </dgm:pt>
    <dgm:pt modelId="{C11FA36E-D0B4-4A32-A20D-57E9344CD926}" type="pres">
      <dgm:prSet presAssocID="{BF3F4C5C-8A8B-4CD5-9112-9F10FD266423}" presName="imageRepeatNode" presStyleLbl="fgImgPlace1" presStyleIdx="0" presStyleCnt="1"/>
      <dgm:spPr/>
    </dgm:pt>
  </dgm:ptLst>
  <dgm:cxnLst>
    <dgm:cxn modelId="{004C5A1E-1D03-4A36-B795-CC22E0AA49E9}" srcId="{3D590C09-CE36-461A-B81D-513CF14FF383}" destId="{C9F63749-B390-463A-A567-2800DB79654D}" srcOrd="0" destOrd="0" parTransId="{3917033F-44C2-47CC-8F8B-A6AB40AA9ECD}" sibTransId="{BF3F4C5C-8A8B-4CD5-9112-9F10FD266423}"/>
    <dgm:cxn modelId="{6A889C42-2C77-43AA-8604-AA6616025147}" srcId="{C9F63749-B390-463A-A567-2800DB79654D}" destId="{A09A9B89-A637-4207-919C-7EB37428474B}" srcOrd="0" destOrd="0" parTransId="{AF1D7B2D-99BE-4598-B8D3-6C83DD876FAD}" sibTransId="{6CDF22CD-C8A4-45E3-B2BD-DDC91FBBF495}"/>
    <dgm:cxn modelId="{EC8317A4-54BD-4459-BDD3-F118B83E9922}" type="presOf" srcId="{BF3F4C5C-8A8B-4CD5-9112-9F10FD266423}" destId="{C11FA36E-D0B4-4A32-A20D-57E9344CD926}" srcOrd="0" destOrd="0" presId="urn:microsoft.com/office/officeart/2008/layout/AscendingPictureAccentProcess"/>
    <dgm:cxn modelId="{696CA2C3-408B-444C-BCC6-6169B4455155}" type="presOf" srcId="{C9F63749-B390-463A-A567-2800DB79654D}" destId="{5D41EED2-41C1-402F-B73A-8CD5F62BC4A8}" srcOrd="0" destOrd="0" presId="urn:microsoft.com/office/officeart/2008/layout/AscendingPictureAccentProcess"/>
    <dgm:cxn modelId="{226ACECD-F1C5-488B-8E34-F97FDFEA9B69}" type="presOf" srcId="{3D590C09-CE36-461A-B81D-513CF14FF383}" destId="{60D7AA48-3B67-4F39-AEBF-536FF02C74C9}" srcOrd="0" destOrd="0" presId="urn:microsoft.com/office/officeart/2008/layout/AscendingPictureAccentProcess"/>
    <dgm:cxn modelId="{091D93E4-53F5-4C02-B5F3-70ED5EF4BD66}" type="presOf" srcId="{A09A9B89-A637-4207-919C-7EB37428474B}" destId="{BFB9BACA-4CFA-41DC-9C1C-69901A809B81}" srcOrd="0" destOrd="0" presId="urn:microsoft.com/office/officeart/2008/layout/AscendingPictureAccentProcess"/>
    <dgm:cxn modelId="{36FE83C9-7895-4DE6-9AB8-FE959E9CE87F}" type="presParOf" srcId="{60D7AA48-3B67-4F39-AEBF-536FF02C74C9}" destId="{5D41EED2-41C1-402F-B73A-8CD5F62BC4A8}" srcOrd="0" destOrd="0" presId="urn:microsoft.com/office/officeart/2008/layout/AscendingPictureAccentProcess"/>
    <dgm:cxn modelId="{E0411911-F9B1-43BA-B340-17A8744A3D8B}" type="presParOf" srcId="{60D7AA48-3B67-4F39-AEBF-536FF02C74C9}" destId="{BFB9BACA-4CFA-41DC-9C1C-69901A809B81}" srcOrd="1" destOrd="0" presId="urn:microsoft.com/office/officeart/2008/layout/AscendingPictureAccentProcess"/>
    <dgm:cxn modelId="{3EFD7EAF-0B0C-41C6-8CF2-7BAC477A55CD}" type="presParOf" srcId="{60D7AA48-3B67-4F39-AEBF-536FF02C74C9}" destId="{B04F15CA-0CA4-45AF-9F1C-07292C671B44}" srcOrd="2" destOrd="0" presId="urn:microsoft.com/office/officeart/2008/layout/AscendingPictureAccentProcess"/>
    <dgm:cxn modelId="{8CE7CAFE-13AF-44C5-878C-9648D272BCA0}" type="presParOf" srcId="{B04F15CA-0CA4-45AF-9F1C-07292C671B44}" destId="{C11FA36E-D0B4-4A32-A20D-57E9344CD92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D3E48B-5A6D-4980-B2E1-9792FA5AC27D}" type="doc">
      <dgm:prSet loTypeId="urn:microsoft.com/office/officeart/2005/8/layout/radial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39D80D0A-5AB0-4DF7-9979-0AC3DA010012}">
      <dgm:prSet phldrT="[Texto]" custT="1"/>
      <dgm:spPr/>
      <dgm:t>
        <a:bodyPr/>
        <a:lstStyle/>
        <a:p>
          <a:r>
            <a:rPr lang="es-PE" altLang="es-ES" sz="1300" b="1">
              <a:latin typeface="+mn-lt"/>
            </a:rPr>
            <a:t>Podemos lograrlo a través de la mejora de la calidad </a:t>
          </a:r>
          <a:endParaRPr lang="es-ES" sz="1300" b="1" dirty="0">
            <a:latin typeface="+mn-lt"/>
          </a:endParaRPr>
        </a:p>
      </dgm:t>
    </dgm:pt>
    <dgm:pt modelId="{A7FB2DB5-CA96-491B-B444-760A29961138}" type="parTrans" cxnId="{C3E01D18-49BB-4B74-8C80-4DB8745A7126}">
      <dgm:prSet/>
      <dgm:spPr/>
      <dgm:t>
        <a:bodyPr/>
        <a:lstStyle/>
        <a:p>
          <a:endParaRPr lang="es-ES" sz="1300"/>
        </a:p>
      </dgm:t>
    </dgm:pt>
    <dgm:pt modelId="{33C3B10F-32AB-4E1A-91F4-CBB3C6E4056D}" type="sibTrans" cxnId="{C3E01D18-49BB-4B74-8C80-4DB8745A7126}">
      <dgm:prSet/>
      <dgm:spPr/>
      <dgm:t>
        <a:bodyPr/>
        <a:lstStyle/>
        <a:p>
          <a:endParaRPr lang="es-ES" sz="1300"/>
        </a:p>
      </dgm:t>
    </dgm:pt>
    <dgm:pt modelId="{EDBBDA8F-52B6-4EB8-9663-74E3682A83C2}">
      <dgm:prSet custT="1"/>
      <dgm:spPr/>
      <dgm:t>
        <a:bodyPr/>
        <a:lstStyle/>
        <a:p>
          <a:r>
            <a:rPr lang="es-PE" altLang="es-ES" sz="1300" dirty="0">
              <a:latin typeface="+mn-lt"/>
            </a:rPr>
            <a:t>Costo de rehacer igual a cero.</a:t>
          </a:r>
        </a:p>
      </dgm:t>
    </dgm:pt>
    <dgm:pt modelId="{C98C7632-A3D6-49B9-8C40-F0944FFAE5B8}" type="parTrans" cxnId="{D21389AD-FAEA-43C8-8823-A60581A3A224}">
      <dgm:prSet/>
      <dgm:spPr/>
      <dgm:t>
        <a:bodyPr/>
        <a:lstStyle/>
        <a:p>
          <a:endParaRPr lang="es-ES" sz="1300"/>
        </a:p>
      </dgm:t>
    </dgm:pt>
    <dgm:pt modelId="{E747F138-25AE-4DF9-89A4-381E77CEDFE5}" type="sibTrans" cxnId="{D21389AD-FAEA-43C8-8823-A60581A3A224}">
      <dgm:prSet/>
      <dgm:spPr/>
      <dgm:t>
        <a:bodyPr/>
        <a:lstStyle/>
        <a:p>
          <a:endParaRPr lang="es-ES" sz="1300"/>
        </a:p>
      </dgm:t>
    </dgm:pt>
    <dgm:pt modelId="{5A90F8B4-34B4-473D-AB8F-4CC736FA673C}">
      <dgm:prSet custT="1"/>
      <dgm:spPr/>
      <dgm:t>
        <a:bodyPr/>
        <a:lstStyle/>
        <a:p>
          <a:r>
            <a:rPr lang="es-PE" altLang="es-ES" sz="1300" dirty="0">
              <a:latin typeface="+mn-lt"/>
            </a:rPr>
            <a:t>Estimaciones más precisas.</a:t>
          </a:r>
        </a:p>
      </dgm:t>
    </dgm:pt>
    <dgm:pt modelId="{5C85FE3F-539D-444A-B066-57ACADC0522A}" type="parTrans" cxnId="{0D038D49-36ED-49D8-8E1B-28B69FA294FA}">
      <dgm:prSet/>
      <dgm:spPr/>
      <dgm:t>
        <a:bodyPr/>
        <a:lstStyle/>
        <a:p>
          <a:endParaRPr lang="es-ES" sz="1300"/>
        </a:p>
      </dgm:t>
    </dgm:pt>
    <dgm:pt modelId="{84101520-77DD-435A-8418-04BDAA7FF22D}" type="sibTrans" cxnId="{0D038D49-36ED-49D8-8E1B-28B69FA294FA}">
      <dgm:prSet/>
      <dgm:spPr/>
      <dgm:t>
        <a:bodyPr/>
        <a:lstStyle/>
        <a:p>
          <a:endParaRPr lang="es-ES" sz="1300"/>
        </a:p>
      </dgm:t>
    </dgm:pt>
    <dgm:pt modelId="{F4EBCD57-2CD1-4ACA-8D15-32C49943745B}">
      <dgm:prSet custT="1"/>
      <dgm:spPr/>
      <dgm:t>
        <a:bodyPr/>
        <a:lstStyle/>
        <a:p>
          <a:r>
            <a:rPr lang="es-PE" altLang="es-ES" sz="1300">
              <a:latin typeface="+mn-lt"/>
            </a:rPr>
            <a:t>Más desarrollo y menos mantenimiento.</a:t>
          </a:r>
          <a:endParaRPr lang="es-PE" altLang="es-ES" sz="1300" dirty="0">
            <a:latin typeface="+mn-lt"/>
          </a:endParaRPr>
        </a:p>
      </dgm:t>
    </dgm:pt>
    <dgm:pt modelId="{A2275EA7-ABA3-4F12-9337-7D40A4C19505}" type="parTrans" cxnId="{4E46CEB8-1417-4FB7-9D63-3584D12261A8}">
      <dgm:prSet/>
      <dgm:spPr/>
      <dgm:t>
        <a:bodyPr/>
        <a:lstStyle/>
        <a:p>
          <a:endParaRPr lang="es-ES" sz="1300"/>
        </a:p>
      </dgm:t>
    </dgm:pt>
    <dgm:pt modelId="{C8BEDAEE-A48C-45C7-8E93-9A73FC70273D}" type="sibTrans" cxnId="{4E46CEB8-1417-4FB7-9D63-3584D12261A8}">
      <dgm:prSet/>
      <dgm:spPr/>
      <dgm:t>
        <a:bodyPr/>
        <a:lstStyle/>
        <a:p>
          <a:endParaRPr lang="es-ES" sz="1300"/>
        </a:p>
      </dgm:t>
    </dgm:pt>
    <dgm:pt modelId="{6A509343-292C-4850-A740-055ECC4EB24A}">
      <dgm:prSet custT="1"/>
      <dgm:spPr/>
      <dgm:t>
        <a:bodyPr/>
        <a:lstStyle/>
        <a:p>
          <a:r>
            <a:rPr lang="es-PE" altLang="es-ES" sz="1300" dirty="0">
              <a:latin typeface="+mn-lt"/>
            </a:rPr>
            <a:t>Prácticas con estándares internacionales.</a:t>
          </a:r>
        </a:p>
      </dgm:t>
    </dgm:pt>
    <dgm:pt modelId="{DE4F713D-ED20-41E7-8B0B-1B85097E93F5}" type="parTrans" cxnId="{1E6824D1-C7F1-40C3-9DFE-2A6D9CE7309E}">
      <dgm:prSet/>
      <dgm:spPr/>
      <dgm:t>
        <a:bodyPr/>
        <a:lstStyle/>
        <a:p>
          <a:endParaRPr lang="es-ES" sz="1300"/>
        </a:p>
      </dgm:t>
    </dgm:pt>
    <dgm:pt modelId="{2454BC30-7A1C-4ECA-95CE-AFE016FA8049}" type="sibTrans" cxnId="{1E6824D1-C7F1-40C3-9DFE-2A6D9CE7309E}">
      <dgm:prSet/>
      <dgm:spPr/>
      <dgm:t>
        <a:bodyPr/>
        <a:lstStyle/>
        <a:p>
          <a:endParaRPr lang="es-ES" sz="1300"/>
        </a:p>
      </dgm:t>
    </dgm:pt>
    <dgm:pt modelId="{EFC8634F-27CB-4AC7-825A-33289AAEB178}">
      <dgm:prSet custT="1"/>
      <dgm:spPr/>
      <dgm:t>
        <a:bodyPr/>
        <a:lstStyle/>
        <a:p>
          <a:r>
            <a:rPr lang="es-PE" altLang="es-ES" sz="1300">
              <a:latin typeface="+mn-lt"/>
            </a:rPr>
            <a:t>Gestión de los cambios.</a:t>
          </a:r>
          <a:endParaRPr lang="es-PE" altLang="es-ES" sz="1300" dirty="0">
            <a:latin typeface="+mn-lt"/>
          </a:endParaRPr>
        </a:p>
      </dgm:t>
    </dgm:pt>
    <dgm:pt modelId="{04309A0E-D021-41B2-B543-E5AE979C756D}" type="parTrans" cxnId="{7740304B-5803-4E06-8B06-3ABE37C68608}">
      <dgm:prSet/>
      <dgm:spPr/>
      <dgm:t>
        <a:bodyPr/>
        <a:lstStyle/>
        <a:p>
          <a:endParaRPr lang="es-ES" sz="1300"/>
        </a:p>
      </dgm:t>
    </dgm:pt>
    <dgm:pt modelId="{609CFC7E-3DE6-4B4C-BC36-0366ED17CA90}" type="sibTrans" cxnId="{7740304B-5803-4E06-8B06-3ABE37C68608}">
      <dgm:prSet/>
      <dgm:spPr/>
      <dgm:t>
        <a:bodyPr/>
        <a:lstStyle/>
        <a:p>
          <a:endParaRPr lang="es-ES" sz="1300"/>
        </a:p>
      </dgm:t>
    </dgm:pt>
    <dgm:pt modelId="{DFE8CE27-E34C-40B4-B14D-36C57984AE59}">
      <dgm:prSet custT="1"/>
      <dgm:spPr/>
      <dgm:t>
        <a:bodyPr/>
        <a:lstStyle/>
        <a:p>
          <a:r>
            <a:rPr lang="es-PE" altLang="es-ES" sz="1300" dirty="0">
              <a:latin typeface="+mn-lt"/>
            </a:rPr>
            <a:t>Modelo de tercerización con proveedores.</a:t>
          </a:r>
        </a:p>
      </dgm:t>
    </dgm:pt>
    <dgm:pt modelId="{C24CE2B3-D346-4C15-9453-57FEA5E2C766}" type="parTrans" cxnId="{C8068EF2-2D65-4526-9C42-9C6E568E2C4B}">
      <dgm:prSet/>
      <dgm:spPr/>
      <dgm:t>
        <a:bodyPr/>
        <a:lstStyle/>
        <a:p>
          <a:endParaRPr lang="es-ES" sz="1300"/>
        </a:p>
      </dgm:t>
    </dgm:pt>
    <dgm:pt modelId="{7E55A5AC-2AF2-48C1-8AA5-687C6460CDC1}" type="sibTrans" cxnId="{C8068EF2-2D65-4526-9C42-9C6E568E2C4B}">
      <dgm:prSet/>
      <dgm:spPr/>
      <dgm:t>
        <a:bodyPr/>
        <a:lstStyle/>
        <a:p>
          <a:endParaRPr lang="es-ES" sz="1300"/>
        </a:p>
      </dgm:t>
    </dgm:pt>
    <dgm:pt modelId="{6213D1AE-F108-4D22-B9F4-C7D46C911C4B}">
      <dgm:prSet custT="1"/>
      <dgm:spPr/>
      <dgm:t>
        <a:bodyPr/>
        <a:lstStyle/>
        <a:p>
          <a:r>
            <a:rPr lang="es-PE" altLang="es-ES" sz="1300" dirty="0">
              <a:latin typeface="+mn-lt"/>
            </a:rPr>
            <a:t>Menor tiempo de salida al mercado.</a:t>
          </a:r>
        </a:p>
      </dgm:t>
    </dgm:pt>
    <dgm:pt modelId="{B2ABEC08-68B5-4750-B6D0-DC3171D6A8DF}" type="parTrans" cxnId="{05071FC2-17CE-4026-9B2D-45D5ADE6D545}">
      <dgm:prSet/>
      <dgm:spPr/>
      <dgm:t>
        <a:bodyPr/>
        <a:lstStyle/>
        <a:p>
          <a:endParaRPr lang="es-ES" sz="1300"/>
        </a:p>
      </dgm:t>
    </dgm:pt>
    <dgm:pt modelId="{6CFEBDC2-2427-4CCB-8029-DC3969597A01}" type="sibTrans" cxnId="{05071FC2-17CE-4026-9B2D-45D5ADE6D545}">
      <dgm:prSet/>
      <dgm:spPr/>
      <dgm:t>
        <a:bodyPr/>
        <a:lstStyle/>
        <a:p>
          <a:endParaRPr lang="es-ES" sz="1300"/>
        </a:p>
      </dgm:t>
    </dgm:pt>
    <dgm:pt modelId="{13DE6E60-B3A8-4E35-A874-3F579A9332C0}">
      <dgm:prSet phldrT="[Texto]" custT="1"/>
      <dgm:spPr/>
      <dgm:t>
        <a:bodyPr/>
        <a:lstStyle/>
        <a:p>
          <a:r>
            <a:rPr lang="es-PE" altLang="es-ES" sz="1300" dirty="0">
              <a:latin typeface="+mn-lt"/>
            </a:rPr>
            <a:t>Aplicaciones con cero defectos.</a:t>
          </a:r>
          <a:endParaRPr lang="es-ES" sz="1300" dirty="0">
            <a:latin typeface="+mn-lt"/>
          </a:endParaRPr>
        </a:p>
      </dgm:t>
    </dgm:pt>
    <dgm:pt modelId="{816DEE99-C02D-4C18-AC83-B1606D8F098C}" type="sibTrans" cxnId="{57838143-CDFB-4D7F-BAC1-0B9E9DAAA283}">
      <dgm:prSet/>
      <dgm:spPr/>
      <dgm:t>
        <a:bodyPr/>
        <a:lstStyle/>
        <a:p>
          <a:endParaRPr lang="es-ES" sz="1300"/>
        </a:p>
      </dgm:t>
    </dgm:pt>
    <dgm:pt modelId="{4DBE41E0-A064-413E-96FE-DD2276695A8C}" type="parTrans" cxnId="{57838143-CDFB-4D7F-BAC1-0B9E9DAAA283}">
      <dgm:prSet/>
      <dgm:spPr/>
      <dgm:t>
        <a:bodyPr/>
        <a:lstStyle/>
        <a:p>
          <a:endParaRPr lang="es-ES" sz="1300"/>
        </a:p>
      </dgm:t>
    </dgm:pt>
    <dgm:pt modelId="{AB443ADF-38E7-462B-A520-57B24D542674}" type="pres">
      <dgm:prSet presAssocID="{F0D3E48B-5A6D-4980-B2E1-9792FA5AC27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DA8868-3CA2-4C5A-9276-2F19DC3E4C3D}" type="pres">
      <dgm:prSet presAssocID="{39D80D0A-5AB0-4DF7-9979-0AC3DA010012}" presName="centerShape" presStyleLbl="node0" presStyleIdx="0" presStyleCnt="1"/>
      <dgm:spPr/>
    </dgm:pt>
    <dgm:pt modelId="{1B418EA3-E3C3-4E0E-B471-512843AF93A1}" type="pres">
      <dgm:prSet presAssocID="{4DBE41E0-A064-413E-96FE-DD2276695A8C}" presName="parTrans" presStyleLbl="bgSibTrans2D1" presStyleIdx="0" presStyleCnt="8"/>
      <dgm:spPr/>
    </dgm:pt>
    <dgm:pt modelId="{E3CA4711-A4D9-4B57-9D50-874F80C6944A}" type="pres">
      <dgm:prSet presAssocID="{13DE6E60-B3A8-4E35-A874-3F579A9332C0}" presName="node" presStyleLbl="node1" presStyleIdx="0" presStyleCnt="8">
        <dgm:presLayoutVars>
          <dgm:bulletEnabled val="1"/>
        </dgm:presLayoutVars>
      </dgm:prSet>
      <dgm:spPr/>
    </dgm:pt>
    <dgm:pt modelId="{CF165F42-78E3-4C16-8D42-39DD83EECE8A}" type="pres">
      <dgm:prSet presAssocID="{C98C7632-A3D6-49B9-8C40-F0944FFAE5B8}" presName="parTrans" presStyleLbl="bgSibTrans2D1" presStyleIdx="1" presStyleCnt="8"/>
      <dgm:spPr/>
    </dgm:pt>
    <dgm:pt modelId="{2B8DE4C4-39FF-4593-880A-0913B996B50F}" type="pres">
      <dgm:prSet presAssocID="{EDBBDA8F-52B6-4EB8-9663-74E3682A83C2}" presName="node" presStyleLbl="node1" presStyleIdx="1" presStyleCnt="8">
        <dgm:presLayoutVars>
          <dgm:bulletEnabled val="1"/>
        </dgm:presLayoutVars>
      </dgm:prSet>
      <dgm:spPr/>
    </dgm:pt>
    <dgm:pt modelId="{8862B3E4-FB4F-4854-B703-AA9A849B3442}" type="pres">
      <dgm:prSet presAssocID="{5C85FE3F-539D-444A-B066-57ACADC0522A}" presName="parTrans" presStyleLbl="bgSibTrans2D1" presStyleIdx="2" presStyleCnt="8"/>
      <dgm:spPr/>
    </dgm:pt>
    <dgm:pt modelId="{1F2C54E0-4AEB-4718-A173-6981DCAB3D1D}" type="pres">
      <dgm:prSet presAssocID="{5A90F8B4-34B4-473D-AB8F-4CC736FA673C}" presName="node" presStyleLbl="node1" presStyleIdx="2" presStyleCnt="8">
        <dgm:presLayoutVars>
          <dgm:bulletEnabled val="1"/>
        </dgm:presLayoutVars>
      </dgm:prSet>
      <dgm:spPr/>
    </dgm:pt>
    <dgm:pt modelId="{E26050A7-9861-4169-B5DF-76233A0E491A}" type="pres">
      <dgm:prSet presAssocID="{A2275EA7-ABA3-4F12-9337-7D40A4C19505}" presName="parTrans" presStyleLbl="bgSibTrans2D1" presStyleIdx="3" presStyleCnt="8"/>
      <dgm:spPr/>
    </dgm:pt>
    <dgm:pt modelId="{24058978-DCEC-4A1A-B0DE-79B98D5D604C}" type="pres">
      <dgm:prSet presAssocID="{F4EBCD57-2CD1-4ACA-8D15-32C49943745B}" presName="node" presStyleLbl="node1" presStyleIdx="3" presStyleCnt="8">
        <dgm:presLayoutVars>
          <dgm:bulletEnabled val="1"/>
        </dgm:presLayoutVars>
      </dgm:prSet>
      <dgm:spPr/>
    </dgm:pt>
    <dgm:pt modelId="{6806EA6F-919B-43B3-A3A3-D887CA110DCA}" type="pres">
      <dgm:prSet presAssocID="{DE4F713D-ED20-41E7-8B0B-1B85097E93F5}" presName="parTrans" presStyleLbl="bgSibTrans2D1" presStyleIdx="4" presStyleCnt="8"/>
      <dgm:spPr/>
    </dgm:pt>
    <dgm:pt modelId="{762B1574-EBA5-40FC-8DF4-76D3FF97E50B}" type="pres">
      <dgm:prSet presAssocID="{6A509343-292C-4850-A740-055ECC4EB24A}" presName="node" presStyleLbl="node1" presStyleIdx="4" presStyleCnt="8">
        <dgm:presLayoutVars>
          <dgm:bulletEnabled val="1"/>
        </dgm:presLayoutVars>
      </dgm:prSet>
      <dgm:spPr/>
    </dgm:pt>
    <dgm:pt modelId="{0B560F7E-D82A-467C-947C-66F226036BFF}" type="pres">
      <dgm:prSet presAssocID="{04309A0E-D021-41B2-B543-E5AE979C756D}" presName="parTrans" presStyleLbl="bgSibTrans2D1" presStyleIdx="5" presStyleCnt="8"/>
      <dgm:spPr/>
    </dgm:pt>
    <dgm:pt modelId="{09571FD5-D304-4B17-9C93-366B1DDAA1B7}" type="pres">
      <dgm:prSet presAssocID="{EFC8634F-27CB-4AC7-825A-33289AAEB178}" presName="node" presStyleLbl="node1" presStyleIdx="5" presStyleCnt="8">
        <dgm:presLayoutVars>
          <dgm:bulletEnabled val="1"/>
        </dgm:presLayoutVars>
      </dgm:prSet>
      <dgm:spPr/>
    </dgm:pt>
    <dgm:pt modelId="{8AFCA8BB-D139-4D18-A87C-388B6D0C97A3}" type="pres">
      <dgm:prSet presAssocID="{C24CE2B3-D346-4C15-9453-57FEA5E2C766}" presName="parTrans" presStyleLbl="bgSibTrans2D1" presStyleIdx="6" presStyleCnt="8"/>
      <dgm:spPr/>
    </dgm:pt>
    <dgm:pt modelId="{8D1D979E-E588-4578-88C7-62BF74EF5D9C}" type="pres">
      <dgm:prSet presAssocID="{DFE8CE27-E34C-40B4-B14D-36C57984AE59}" presName="node" presStyleLbl="node1" presStyleIdx="6" presStyleCnt="8">
        <dgm:presLayoutVars>
          <dgm:bulletEnabled val="1"/>
        </dgm:presLayoutVars>
      </dgm:prSet>
      <dgm:spPr/>
    </dgm:pt>
    <dgm:pt modelId="{45A96474-A6AE-4ABF-830E-F52D1B3FC95F}" type="pres">
      <dgm:prSet presAssocID="{B2ABEC08-68B5-4750-B6D0-DC3171D6A8DF}" presName="parTrans" presStyleLbl="bgSibTrans2D1" presStyleIdx="7" presStyleCnt="8"/>
      <dgm:spPr/>
    </dgm:pt>
    <dgm:pt modelId="{6697DF8F-BDC6-4738-A374-838736798E09}" type="pres">
      <dgm:prSet presAssocID="{6213D1AE-F108-4D22-B9F4-C7D46C911C4B}" presName="node" presStyleLbl="node1" presStyleIdx="7" presStyleCnt="8">
        <dgm:presLayoutVars>
          <dgm:bulletEnabled val="1"/>
        </dgm:presLayoutVars>
      </dgm:prSet>
      <dgm:spPr/>
    </dgm:pt>
  </dgm:ptLst>
  <dgm:cxnLst>
    <dgm:cxn modelId="{EA5F9904-19D2-4028-9E87-1E65BEB38BCD}" type="presOf" srcId="{C24CE2B3-D346-4C15-9453-57FEA5E2C766}" destId="{8AFCA8BB-D139-4D18-A87C-388B6D0C97A3}" srcOrd="0" destOrd="0" presId="urn:microsoft.com/office/officeart/2005/8/layout/radial4"/>
    <dgm:cxn modelId="{214CBF05-7ABA-477C-8A5D-9F43EBFACA66}" type="presOf" srcId="{DFE8CE27-E34C-40B4-B14D-36C57984AE59}" destId="{8D1D979E-E588-4578-88C7-62BF74EF5D9C}" srcOrd="0" destOrd="0" presId="urn:microsoft.com/office/officeart/2005/8/layout/radial4"/>
    <dgm:cxn modelId="{513F7307-4B19-4051-8FE9-4E6B5C654760}" type="presOf" srcId="{6213D1AE-F108-4D22-B9F4-C7D46C911C4B}" destId="{6697DF8F-BDC6-4738-A374-838736798E09}" srcOrd="0" destOrd="0" presId="urn:microsoft.com/office/officeart/2005/8/layout/radial4"/>
    <dgm:cxn modelId="{F9132C0F-E670-4403-9932-4473651F360A}" type="presOf" srcId="{DE4F713D-ED20-41E7-8B0B-1B85097E93F5}" destId="{6806EA6F-919B-43B3-A3A3-D887CA110DCA}" srcOrd="0" destOrd="0" presId="urn:microsoft.com/office/officeart/2005/8/layout/radial4"/>
    <dgm:cxn modelId="{C3E01D18-49BB-4B74-8C80-4DB8745A7126}" srcId="{F0D3E48B-5A6D-4980-B2E1-9792FA5AC27D}" destId="{39D80D0A-5AB0-4DF7-9979-0AC3DA010012}" srcOrd="0" destOrd="0" parTransId="{A7FB2DB5-CA96-491B-B444-760A29961138}" sibTransId="{33C3B10F-32AB-4E1A-91F4-CBB3C6E4056D}"/>
    <dgm:cxn modelId="{6555E621-0059-4335-A242-7AB55C8DBBFA}" type="presOf" srcId="{5C85FE3F-539D-444A-B066-57ACADC0522A}" destId="{8862B3E4-FB4F-4854-B703-AA9A849B3442}" srcOrd="0" destOrd="0" presId="urn:microsoft.com/office/officeart/2005/8/layout/radial4"/>
    <dgm:cxn modelId="{BD036723-5E05-4D77-A478-E68E6EB5A877}" type="presOf" srcId="{F0D3E48B-5A6D-4980-B2E1-9792FA5AC27D}" destId="{AB443ADF-38E7-462B-A520-57B24D542674}" srcOrd="0" destOrd="0" presId="urn:microsoft.com/office/officeart/2005/8/layout/radial4"/>
    <dgm:cxn modelId="{57838143-CDFB-4D7F-BAC1-0B9E9DAAA283}" srcId="{39D80D0A-5AB0-4DF7-9979-0AC3DA010012}" destId="{13DE6E60-B3A8-4E35-A874-3F579A9332C0}" srcOrd="0" destOrd="0" parTransId="{4DBE41E0-A064-413E-96FE-DD2276695A8C}" sibTransId="{816DEE99-C02D-4C18-AC83-B1606D8F098C}"/>
    <dgm:cxn modelId="{DE7DB846-43BF-4EF1-B91D-7B58F53B773E}" type="presOf" srcId="{EFC8634F-27CB-4AC7-825A-33289AAEB178}" destId="{09571FD5-D304-4B17-9C93-366B1DDAA1B7}" srcOrd="0" destOrd="0" presId="urn:microsoft.com/office/officeart/2005/8/layout/radial4"/>
    <dgm:cxn modelId="{0D038D49-36ED-49D8-8E1B-28B69FA294FA}" srcId="{39D80D0A-5AB0-4DF7-9979-0AC3DA010012}" destId="{5A90F8B4-34B4-473D-AB8F-4CC736FA673C}" srcOrd="2" destOrd="0" parTransId="{5C85FE3F-539D-444A-B066-57ACADC0522A}" sibTransId="{84101520-77DD-435A-8418-04BDAA7FF22D}"/>
    <dgm:cxn modelId="{9053BE4A-85C7-4B15-9252-45E50FAE3C01}" type="presOf" srcId="{5A90F8B4-34B4-473D-AB8F-4CC736FA673C}" destId="{1F2C54E0-4AEB-4718-A173-6981DCAB3D1D}" srcOrd="0" destOrd="0" presId="urn:microsoft.com/office/officeart/2005/8/layout/radial4"/>
    <dgm:cxn modelId="{7740304B-5803-4E06-8B06-3ABE37C68608}" srcId="{39D80D0A-5AB0-4DF7-9979-0AC3DA010012}" destId="{EFC8634F-27CB-4AC7-825A-33289AAEB178}" srcOrd="5" destOrd="0" parTransId="{04309A0E-D021-41B2-B543-E5AE979C756D}" sibTransId="{609CFC7E-3DE6-4B4C-BC36-0366ED17CA90}"/>
    <dgm:cxn modelId="{BCD1C54C-EA65-4849-962C-09BE8420C5B3}" type="presOf" srcId="{4DBE41E0-A064-413E-96FE-DD2276695A8C}" destId="{1B418EA3-E3C3-4E0E-B471-512843AF93A1}" srcOrd="0" destOrd="0" presId="urn:microsoft.com/office/officeart/2005/8/layout/radial4"/>
    <dgm:cxn modelId="{3CFC4695-400E-4FA6-911F-BAC0BA128120}" type="presOf" srcId="{EDBBDA8F-52B6-4EB8-9663-74E3682A83C2}" destId="{2B8DE4C4-39FF-4593-880A-0913B996B50F}" srcOrd="0" destOrd="0" presId="urn:microsoft.com/office/officeart/2005/8/layout/radial4"/>
    <dgm:cxn modelId="{D0423097-3820-4B00-A993-F2210A6826B5}" type="presOf" srcId="{39D80D0A-5AB0-4DF7-9979-0AC3DA010012}" destId="{77DA8868-3CA2-4C5A-9276-2F19DC3E4C3D}" srcOrd="0" destOrd="0" presId="urn:microsoft.com/office/officeart/2005/8/layout/radial4"/>
    <dgm:cxn modelId="{D3BBCA9C-E3C5-44CF-B7A9-2214E82153BA}" type="presOf" srcId="{A2275EA7-ABA3-4F12-9337-7D40A4C19505}" destId="{E26050A7-9861-4169-B5DF-76233A0E491A}" srcOrd="0" destOrd="0" presId="urn:microsoft.com/office/officeart/2005/8/layout/radial4"/>
    <dgm:cxn modelId="{EE17F4A1-B188-4FCC-8215-19DFA7A63455}" type="presOf" srcId="{6A509343-292C-4850-A740-055ECC4EB24A}" destId="{762B1574-EBA5-40FC-8DF4-76D3FF97E50B}" srcOrd="0" destOrd="0" presId="urn:microsoft.com/office/officeart/2005/8/layout/radial4"/>
    <dgm:cxn modelId="{D21389AD-FAEA-43C8-8823-A60581A3A224}" srcId="{39D80D0A-5AB0-4DF7-9979-0AC3DA010012}" destId="{EDBBDA8F-52B6-4EB8-9663-74E3682A83C2}" srcOrd="1" destOrd="0" parTransId="{C98C7632-A3D6-49B9-8C40-F0944FFAE5B8}" sibTransId="{E747F138-25AE-4DF9-89A4-381E77CEDFE5}"/>
    <dgm:cxn modelId="{2A32D8B7-2186-4537-8509-06216CD413A7}" type="presOf" srcId="{F4EBCD57-2CD1-4ACA-8D15-32C49943745B}" destId="{24058978-DCEC-4A1A-B0DE-79B98D5D604C}" srcOrd="0" destOrd="0" presId="urn:microsoft.com/office/officeart/2005/8/layout/radial4"/>
    <dgm:cxn modelId="{4E46CEB8-1417-4FB7-9D63-3584D12261A8}" srcId="{39D80D0A-5AB0-4DF7-9979-0AC3DA010012}" destId="{F4EBCD57-2CD1-4ACA-8D15-32C49943745B}" srcOrd="3" destOrd="0" parTransId="{A2275EA7-ABA3-4F12-9337-7D40A4C19505}" sibTransId="{C8BEDAEE-A48C-45C7-8E93-9A73FC70273D}"/>
    <dgm:cxn modelId="{05071FC2-17CE-4026-9B2D-45D5ADE6D545}" srcId="{39D80D0A-5AB0-4DF7-9979-0AC3DA010012}" destId="{6213D1AE-F108-4D22-B9F4-C7D46C911C4B}" srcOrd="7" destOrd="0" parTransId="{B2ABEC08-68B5-4750-B6D0-DC3171D6A8DF}" sibTransId="{6CFEBDC2-2427-4CCB-8029-DC3969597A01}"/>
    <dgm:cxn modelId="{68E201C7-7D33-4106-B0C0-5DBDDCEE7D43}" type="presOf" srcId="{B2ABEC08-68B5-4750-B6D0-DC3171D6A8DF}" destId="{45A96474-A6AE-4ABF-830E-F52D1B3FC95F}" srcOrd="0" destOrd="0" presId="urn:microsoft.com/office/officeart/2005/8/layout/radial4"/>
    <dgm:cxn modelId="{1E6824D1-C7F1-40C3-9DFE-2A6D9CE7309E}" srcId="{39D80D0A-5AB0-4DF7-9979-0AC3DA010012}" destId="{6A509343-292C-4850-A740-055ECC4EB24A}" srcOrd="4" destOrd="0" parTransId="{DE4F713D-ED20-41E7-8B0B-1B85097E93F5}" sibTransId="{2454BC30-7A1C-4ECA-95CE-AFE016FA8049}"/>
    <dgm:cxn modelId="{EDAF5AD1-3941-4F16-81B5-10F2EC72E957}" type="presOf" srcId="{04309A0E-D021-41B2-B543-E5AE979C756D}" destId="{0B560F7E-D82A-467C-947C-66F226036BFF}" srcOrd="0" destOrd="0" presId="urn:microsoft.com/office/officeart/2005/8/layout/radial4"/>
    <dgm:cxn modelId="{5D100AE4-DACF-47C7-AAB0-EB59B7BF2108}" type="presOf" srcId="{13DE6E60-B3A8-4E35-A874-3F579A9332C0}" destId="{E3CA4711-A4D9-4B57-9D50-874F80C6944A}" srcOrd="0" destOrd="0" presId="urn:microsoft.com/office/officeart/2005/8/layout/radial4"/>
    <dgm:cxn modelId="{740C6EED-4640-4B61-9F93-4EB90E6C5A40}" type="presOf" srcId="{C98C7632-A3D6-49B9-8C40-F0944FFAE5B8}" destId="{CF165F42-78E3-4C16-8D42-39DD83EECE8A}" srcOrd="0" destOrd="0" presId="urn:microsoft.com/office/officeart/2005/8/layout/radial4"/>
    <dgm:cxn modelId="{C8068EF2-2D65-4526-9C42-9C6E568E2C4B}" srcId="{39D80D0A-5AB0-4DF7-9979-0AC3DA010012}" destId="{DFE8CE27-E34C-40B4-B14D-36C57984AE59}" srcOrd="6" destOrd="0" parTransId="{C24CE2B3-D346-4C15-9453-57FEA5E2C766}" sibTransId="{7E55A5AC-2AF2-48C1-8AA5-687C6460CDC1}"/>
    <dgm:cxn modelId="{690C0598-40C1-47E0-B0FF-E3AF3405566F}" type="presParOf" srcId="{AB443ADF-38E7-462B-A520-57B24D542674}" destId="{77DA8868-3CA2-4C5A-9276-2F19DC3E4C3D}" srcOrd="0" destOrd="0" presId="urn:microsoft.com/office/officeart/2005/8/layout/radial4"/>
    <dgm:cxn modelId="{72AB5AEB-1D95-4867-8C05-EA7A17C4A805}" type="presParOf" srcId="{AB443ADF-38E7-462B-A520-57B24D542674}" destId="{1B418EA3-E3C3-4E0E-B471-512843AF93A1}" srcOrd="1" destOrd="0" presId="urn:microsoft.com/office/officeart/2005/8/layout/radial4"/>
    <dgm:cxn modelId="{3BCF935D-F7F0-44D1-B552-6AE77ED35D33}" type="presParOf" srcId="{AB443ADF-38E7-462B-A520-57B24D542674}" destId="{E3CA4711-A4D9-4B57-9D50-874F80C6944A}" srcOrd="2" destOrd="0" presId="urn:microsoft.com/office/officeart/2005/8/layout/radial4"/>
    <dgm:cxn modelId="{C1BEE78D-613A-429E-A5A5-681D3BFF4FF9}" type="presParOf" srcId="{AB443ADF-38E7-462B-A520-57B24D542674}" destId="{CF165F42-78E3-4C16-8D42-39DD83EECE8A}" srcOrd="3" destOrd="0" presId="urn:microsoft.com/office/officeart/2005/8/layout/radial4"/>
    <dgm:cxn modelId="{81AC496C-B692-4B92-9E1F-48D7024EEB4B}" type="presParOf" srcId="{AB443ADF-38E7-462B-A520-57B24D542674}" destId="{2B8DE4C4-39FF-4593-880A-0913B996B50F}" srcOrd="4" destOrd="0" presId="urn:microsoft.com/office/officeart/2005/8/layout/radial4"/>
    <dgm:cxn modelId="{2D5ED667-5273-4224-AE84-5D1635B7B0A6}" type="presParOf" srcId="{AB443ADF-38E7-462B-A520-57B24D542674}" destId="{8862B3E4-FB4F-4854-B703-AA9A849B3442}" srcOrd="5" destOrd="0" presId="urn:microsoft.com/office/officeart/2005/8/layout/radial4"/>
    <dgm:cxn modelId="{2E474BDA-CA7D-49AC-A87D-F8CE15CF9375}" type="presParOf" srcId="{AB443ADF-38E7-462B-A520-57B24D542674}" destId="{1F2C54E0-4AEB-4718-A173-6981DCAB3D1D}" srcOrd="6" destOrd="0" presId="urn:microsoft.com/office/officeart/2005/8/layout/radial4"/>
    <dgm:cxn modelId="{F2FE735B-42C7-423C-BFBB-036171EF1FAC}" type="presParOf" srcId="{AB443ADF-38E7-462B-A520-57B24D542674}" destId="{E26050A7-9861-4169-B5DF-76233A0E491A}" srcOrd="7" destOrd="0" presId="urn:microsoft.com/office/officeart/2005/8/layout/radial4"/>
    <dgm:cxn modelId="{94D0623A-6BB2-44B1-B294-1C266E384D74}" type="presParOf" srcId="{AB443ADF-38E7-462B-A520-57B24D542674}" destId="{24058978-DCEC-4A1A-B0DE-79B98D5D604C}" srcOrd="8" destOrd="0" presId="urn:microsoft.com/office/officeart/2005/8/layout/radial4"/>
    <dgm:cxn modelId="{9E936D66-B8BA-4A73-9FE7-81181346BA31}" type="presParOf" srcId="{AB443ADF-38E7-462B-A520-57B24D542674}" destId="{6806EA6F-919B-43B3-A3A3-D887CA110DCA}" srcOrd="9" destOrd="0" presId="urn:microsoft.com/office/officeart/2005/8/layout/radial4"/>
    <dgm:cxn modelId="{DFB1110E-769B-4708-84AE-3A25085D2B2E}" type="presParOf" srcId="{AB443ADF-38E7-462B-A520-57B24D542674}" destId="{762B1574-EBA5-40FC-8DF4-76D3FF97E50B}" srcOrd="10" destOrd="0" presId="urn:microsoft.com/office/officeart/2005/8/layout/radial4"/>
    <dgm:cxn modelId="{439F866F-3B67-40D2-B495-2335BED79C0D}" type="presParOf" srcId="{AB443ADF-38E7-462B-A520-57B24D542674}" destId="{0B560F7E-D82A-467C-947C-66F226036BFF}" srcOrd="11" destOrd="0" presId="urn:microsoft.com/office/officeart/2005/8/layout/radial4"/>
    <dgm:cxn modelId="{3B65745B-431B-4CE0-96D8-B0CEAC976C41}" type="presParOf" srcId="{AB443ADF-38E7-462B-A520-57B24D542674}" destId="{09571FD5-D304-4B17-9C93-366B1DDAA1B7}" srcOrd="12" destOrd="0" presId="urn:microsoft.com/office/officeart/2005/8/layout/radial4"/>
    <dgm:cxn modelId="{5DFBAE60-0E6C-4D7A-8ABF-2CB5E9C0F431}" type="presParOf" srcId="{AB443ADF-38E7-462B-A520-57B24D542674}" destId="{8AFCA8BB-D139-4D18-A87C-388B6D0C97A3}" srcOrd="13" destOrd="0" presId="urn:microsoft.com/office/officeart/2005/8/layout/radial4"/>
    <dgm:cxn modelId="{E3D48E2F-30BB-4D5F-A341-EA1A835A5DFC}" type="presParOf" srcId="{AB443ADF-38E7-462B-A520-57B24D542674}" destId="{8D1D979E-E588-4578-88C7-62BF74EF5D9C}" srcOrd="14" destOrd="0" presId="urn:microsoft.com/office/officeart/2005/8/layout/radial4"/>
    <dgm:cxn modelId="{C74EA0CE-4939-4738-9957-E39BC38F50C7}" type="presParOf" srcId="{AB443ADF-38E7-462B-A520-57B24D542674}" destId="{45A96474-A6AE-4ABF-830E-F52D1B3FC95F}" srcOrd="15" destOrd="0" presId="urn:microsoft.com/office/officeart/2005/8/layout/radial4"/>
    <dgm:cxn modelId="{0803271D-255D-405C-9048-45F7D2955DA7}" type="presParOf" srcId="{AB443ADF-38E7-462B-A520-57B24D542674}" destId="{6697DF8F-BDC6-4738-A374-838736798E09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E25649-2DA2-4E13-9B0E-24F6FFAC78BD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5587E430-DF8A-4657-845B-E74BDDFAD56E}">
      <dgm:prSet phldrT="[Texto]" custT="1"/>
      <dgm:spPr/>
      <dgm:t>
        <a:bodyPr/>
        <a:lstStyle/>
        <a:p>
          <a:r>
            <a:rPr lang="es-ES" sz="1800" dirty="0"/>
            <a:t>Como lograrlo?</a:t>
          </a:r>
        </a:p>
      </dgm:t>
    </dgm:pt>
    <dgm:pt modelId="{94428354-39A5-4A61-98E9-69BA48828FB3}" type="parTrans" cxnId="{69470352-F7D1-40C8-8EA9-9B87D89F41F2}">
      <dgm:prSet/>
      <dgm:spPr/>
      <dgm:t>
        <a:bodyPr/>
        <a:lstStyle/>
        <a:p>
          <a:endParaRPr lang="es-ES" sz="1800"/>
        </a:p>
      </dgm:t>
    </dgm:pt>
    <dgm:pt modelId="{E9CD315E-457B-40D1-8E4C-4690312B24F3}" type="sibTrans" cxnId="{69470352-F7D1-40C8-8EA9-9B87D89F41F2}">
      <dgm:prSet/>
      <dgm:spPr/>
      <dgm:t>
        <a:bodyPr/>
        <a:lstStyle/>
        <a:p>
          <a:endParaRPr lang="es-ES" sz="1800"/>
        </a:p>
      </dgm:t>
    </dgm:pt>
    <dgm:pt modelId="{F9E16D4D-C20B-4ED0-AF2E-7D6F575F64A5}">
      <dgm:prSet phldrT="[Texto]" custT="1"/>
      <dgm:spPr/>
      <dgm:t>
        <a:bodyPr/>
        <a:lstStyle/>
        <a:p>
          <a:r>
            <a:rPr lang="es-ES" sz="1800" dirty="0"/>
            <a:t>Comunicación</a:t>
          </a:r>
        </a:p>
      </dgm:t>
    </dgm:pt>
    <dgm:pt modelId="{EEFE6281-8718-4F64-BA5F-E8DDBC75F8EF}" type="parTrans" cxnId="{7076D99A-6BF9-410F-A345-4D0B2053C04D}">
      <dgm:prSet/>
      <dgm:spPr/>
      <dgm:t>
        <a:bodyPr/>
        <a:lstStyle/>
        <a:p>
          <a:endParaRPr lang="es-ES" sz="1800"/>
        </a:p>
      </dgm:t>
    </dgm:pt>
    <dgm:pt modelId="{5AD35538-FD27-44F8-B9A1-5F8AE3D23E57}" type="sibTrans" cxnId="{7076D99A-6BF9-410F-A345-4D0B2053C04D}">
      <dgm:prSet/>
      <dgm:spPr/>
      <dgm:t>
        <a:bodyPr/>
        <a:lstStyle/>
        <a:p>
          <a:endParaRPr lang="es-ES" sz="1800"/>
        </a:p>
      </dgm:t>
    </dgm:pt>
    <dgm:pt modelId="{22F677C4-73BF-4CBF-A16F-B47515B2AF65}">
      <dgm:prSet phldrT="[Texto]" custT="1"/>
      <dgm:spPr/>
      <dgm:t>
        <a:bodyPr/>
        <a:lstStyle/>
        <a:p>
          <a:r>
            <a:rPr lang="es-ES" sz="1800" dirty="0"/>
            <a:t>Trabajo en Equipo</a:t>
          </a:r>
        </a:p>
      </dgm:t>
    </dgm:pt>
    <dgm:pt modelId="{536117EF-21BC-4369-ABFE-5A1115908012}" type="parTrans" cxnId="{E49F4307-AE6A-46E7-88CB-4EE143BE23B6}">
      <dgm:prSet/>
      <dgm:spPr/>
      <dgm:t>
        <a:bodyPr/>
        <a:lstStyle/>
        <a:p>
          <a:endParaRPr lang="es-ES" sz="1800"/>
        </a:p>
      </dgm:t>
    </dgm:pt>
    <dgm:pt modelId="{970EB9BF-79C9-4452-AF10-88C2A1CD7700}" type="sibTrans" cxnId="{E49F4307-AE6A-46E7-88CB-4EE143BE23B6}">
      <dgm:prSet/>
      <dgm:spPr/>
      <dgm:t>
        <a:bodyPr/>
        <a:lstStyle/>
        <a:p>
          <a:endParaRPr lang="es-ES" sz="1800"/>
        </a:p>
      </dgm:t>
    </dgm:pt>
    <dgm:pt modelId="{E60C9D59-FDF6-479B-A7CD-76EA0BF17154}">
      <dgm:prSet phldrT="[Texto]" custT="1"/>
      <dgm:spPr/>
      <dgm:t>
        <a:bodyPr/>
        <a:lstStyle/>
        <a:p>
          <a:r>
            <a:rPr lang="es-ES" sz="1800" dirty="0"/>
            <a:t>Flexibilidad y Adaptabilidad</a:t>
          </a:r>
        </a:p>
      </dgm:t>
    </dgm:pt>
    <dgm:pt modelId="{ADFEC183-50D3-4278-9592-662FDA973E60}" type="parTrans" cxnId="{60538E66-7773-4EFE-9E54-6D34F0294BFB}">
      <dgm:prSet/>
      <dgm:spPr/>
      <dgm:t>
        <a:bodyPr/>
        <a:lstStyle/>
        <a:p>
          <a:endParaRPr lang="es-ES" sz="1800"/>
        </a:p>
      </dgm:t>
    </dgm:pt>
    <dgm:pt modelId="{E8BB4B3F-1C49-4227-BDFA-AEEE783A133D}" type="sibTrans" cxnId="{60538E66-7773-4EFE-9E54-6D34F0294BFB}">
      <dgm:prSet/>
      <dgm:spPr/>
      <dgm:t>
        <a:bodyPr/>
        <a:lstStyle/>
        <a:p>
          <a:endParaRPr lang="es-ES" sz="1800"/>
        </a:p>
      </dgm:t>
    </dgm:pt>
    <dgm:pt modelId="{CE60DFBA-F227-4940-A39D-21A8F7F124A8}">
      <dgm:prSet phldrT="[Texto]" custT="1"/>
      <dgm:spPr/>
      <dgm:t>
        <a:bodyPr/>
        <a:lstStyle/>
        <a:p>
          <a:r>
            <a:rPr lang="es-ES" sz="1800" dirty="0"/>
            <a:t>Creatividad e Innovación </a:t>
          </a:r>
        </a:p>
      </dgm:t>
    </dgm:pt>
    <dgm:pt modelId="{D9F668DF-B905-438B-9FF8-81D68ACAB6FA}" type="parTrans" cxnId="{45D0E757-45D1-43FB-AD6A-A7F4D6FF9CC8}">
      <dgm:prSet/>
      <dgm:spPr/>
      <dgm:t>
        <a:bodyPr/>
        <a:lstStyle/>
        <a:p>
          <a:endParaRPr lang="es-ES" sz="1800"/>
        </a:p>
      </dgm:t>
    </dgm:pt>
    <dgm:pt modelId="{E68AF8DF-5D75-4B10-A66C-03C7C7AB49EE}" type="sibTrans" cxnId="{45D0E757-45D1-43FB-AD6A-A7F4D6FF9CC8}">
      <dgm:prSet/>
      <dgm:spPr/>
      <dgm:t>
        <a:bodyPr/>
        <a:lstStyle/>
        <a:p>
          <a:endParaRPr lang="es-ES" sz="1800"/>
        </a:p>
      </dgm:t>
    </dgm:pt>
    <dgm:pt modelId="{7E835666-2AB5-408A-BAA1-408503199388}">
      <dgm:prSet phldrT="[Texto]" custT="1"/>
      <dgm:spPr/>
      <dgm:t>
        <a:bodyPr/>
        <a:lstStyle/>
        <a:p>
          <a:r>
            <a:rPr lang="es-ES" sz="1800" dirty="0"/>
            <a:t>Proactividad e Iniciativa</a:t>
          </a:r>
        </a:p>
      </dgm:t>
    </dgm:pt>
    <dgm:pt modelId="{E49E4739-FC33-47DF-A192-320B9EB5C462}" type="parTrans" cxnId="{EB82B6E0-A728-4E48-BDA4-0C5B60625784}">
      <dgm:prSet/>
      <dgm:spPr/>
      <dgm:t>
        <a:bodyPr/>
        <a:lstStyle/>
        <a:p>
          <a:endParaRPr lang="es-ES" sz="1800"/>
        </a:p>
      </dgm:t>
    </dgm:pt>
    <dgm:pt modelId="{73CF0B9A-F48F-446B-A551-4CA227B7DFD6}" type="sibTrans" cxnId="{EB82B6E0-A728-4E48-BDA4-0C5B60625784}">
      <dgm:prSet/>
      <dgm:spPr/>
      <dgm:t>
        <a:bodyPr/>
        <a:lstStyle/>
        <a:p>
          <a:endParaRPr lang="es-ES" sz="1800"/>
        </a:p>
      </dgm:t>
    </dgm:pt>
    <dgm:pt modelId="{AC747FEF-C0B4-40DC-ACF5-7FD6F816A9FA}" type="pres">
      <dgm:prSet presAssocID="{7CE25649-2DA2-4E13-9B0E-24F6FFAC78BD}" presName="Name0" presStyleCnt="0">
        <dgm:presLayoutVars>
          <dgm:dir/>
        </dgm:presLayoutVars>
      </dgm:prSet>
      <dgm:spPr/>
    </dgm:pt>
    <dgm:pt modelId="{D4C5F722-645C-4496-AB8E-401281949095}" type="pres">
      <dgm:prSet presAssocID="{5587E430-DF8A-4657-845B-E74BDDFAD56E}" presName="parComposite" presStyleCnt="0"/>
      <dgm:spPr/>
    </dgm:pt>
    <dgm:pt modelId="{AFEB1C97-3541-4DF1-8025-5773F4265FF7}" type="pres">
      <dgm:prSet presAssocID="{5587E430-DF8A-4657-845B-E74BDDFAD56E}" presName="parBigCircle" presStyleLbl="node0" presStyleIdx="0" presStyleCnt="1"/>
      <dgm:spPr/>
    </dgm:pt>
    <dgm:pt modelId="{5922D6BA-E975-4B2F-94A1-44A2FC47569D}" type="pres">
      <dgm:prSet presAssocID="{5587E430-DF8A-4657-845B-E74BDDFAD56E}" presName="parTx" presStyleLbl="revTx" presStyleIdx="0" presStyleCnt="11"/>
      <dgm:spPr/>
    </dgm:pt>
    <dgm:pt modelId="{FC4A9596-F203-4A7B-B752-B2C5437D7ED1}" type="pres">
      <dgm:prSet presAssocID="{5587E430-DF8A-4657-845B-E74BDDFAD56E}" presName="bSpace" presStyleCnt="0"/>
      <dgm:spPr/>
    </dgm:pt>
    <dgm:pt modelId="{0695E7A1-1750-44A5-80EB-C1874E548F34}" type="pres">
      <dgm:prSet presAssocID="{5587E430-DF8A-4657-845B-E74BDDFAD56E}" presName="parBackupNorm" presStyleCnt="0"/>
      <dgm:spPr/>
    </dgm:pt>
    <dgm:pt modelId="{3ADD125E-0598-4A48-BD13-AE799E319841}" type="pres">
      <dgm:prSet presAssocID="{E9CD315E-457B-40D1-8E4C-4690312B24F3}" presName="parSpace" presStyleCnt="0"/>
      <dgm:spPr/>
    </dgm:pt>
    <dgm:pt modelId="{BF874EEA-0966-4C44-933E-D3232B0C9A1D}" type="pres">
      <dgm:prSet presAssocID="{F9E16D4D-C20B-4ED0-AF2E-7D6F575F64A5}" presName="desBackupLeftNorm" presStyleCnt="0"/>
      <dgm:spPr/>
    </dgm:pt>
    <dgm:pt modelId="{9956EC49-2CEE-41C6-ADF6-CB58DDDE16A8}" type="pres">
      <dgm:prSet presAssocID="{F9E16D4D-C20B-4ED0-AF2E-7D6F575F64A5}" presName="desComposite" presStyleCnt="0"/>
      <dgm:spPr/>
    </dgm:pt>
    <dgm:pt modelId="{96076408-4082-46A2-9F84-365EC50420ED}" type="pres">
      <dgm:prSet presAssocID="{F9E16D4D-C20B-4ED0-AF2E-7D6F575F64A5}" presName="desCircle" presStyleLbl="node1" presStyleIdx="0" presStyleCnt="5"/>
      <dgm:spPr/>
    </dgm:pt>
    <dgm:pt modelId="{8BE3878E-AD53-46EB-A3FE-0F8745051B3B}" type="pres">
      <dgm:prSet presAssocID="{F9E16D4D-C20B-4ED0-AF2E-7D6F575F64A5}" presName="chTx" presStyleLbl="revTx" presStyleIdx="1" presStyleCnt="11"/>
      <dgm:spPr/>
    </dgm:pt>
    <dgm:pt modelId="{6F184A9D-C190-4516-9B4E-BAB9DC5C2D71}" type="pres">
      <dgm:prSet presAssocID="{F9E16D4D-C20B-4ED0-AF2E-7D6F575F64A5}" presName="desTx" presStyleLbl="revTx" presStyleIdx="2" presStyleCnt="11">
        <dgm:presLayoutVars>
          <dgm:bulletEnabled val="1"/>
        </dgm:presLayoutVars>
      </dgm:prSet>
      <dgm:spPr/>
    </dgm:pt>
    <dgm:pt modelId="{0C3CC9A1-9EAB-43DD-BA1F-88A67041327A}" type="pres">
      <dgm:prSet presAssocID="{F9E16D4D-C20B-4ED0-AF2E-7D6F575F64A5}" presName="desBackupRightNorm" presStyleCnt="0"/>
      <dgm:spPr/>
    </dgm:pt>
    <dgm:pt modelId="{D162D2C7-C6BE-4898-BD5D-6991FCC738C6}" type="pres">
      <dgm:prSet presAssocID="{5AD35538-FD27-44F8-B9A1-5F8AE3D23E57}" presName="desSpace" presStyleCnt="0"/>
      <dgm:spPr/>
    </dgm:pt>
    <dgm:pt modelId="{8A325ECC-21A3-4B20-BE6C-2566EF32D4B9}" type="pres">
      <dgm:prSet presAssocID="{22F677C4-73BF-4CBF-A16F-B47515B2AF65}" presName="desBackupLeftNorm" presStyleCnt="0"/>
      <dgm:spPr/>
    </dgm:pt>
    <dgm:pt modelId="{7BEB0E7C-481A-4032-A598-A16BC64696E1}" type="pres">
      <dgm:prSet presAssocID="{22F677C4-73BF-4CBF-A16F-B47515B2AF65}" presName="desComposite" presStyleCnt="0"/>
      <dgm:spPr/>
    </dgm:pt>
    <dgm:pt modelId="{5F204F40-EE44-4A86-91DF-EF1E68CF7C0C}" type="pres">
      <dgm:prSet presAssocID="{22F677C4-73BF-4CBF-A16F-B47515B2AF65}" presName="desCircle" presStyleLbl="node1" presStyleIdx="1" presStyleCnt="5"/>
      <dgm:spPr/>
    </dgm:pt>
    <dgm:pt modelId="{C7549162-64F9-49BE-B63E-38FD2F94EA1C}" type="pres">
      <dgm:prSet presAssocID="{22F677C4-73BF-4CBF-A16F-B47515B2AF65}" presName="chTx" presStyleLbl="revTx" presStyleIdx="3" presStyleCnt="11"/>
      <dgm:spPr/>
    </dgm:pt>
    <dgm:pt modelId="{2ACD9375-D29E-4805-B361-8A714890676E}" type="pres">
      <dgm:prSet presAssocID="{22F677C4-73BF-4CBF-A16F-B47515B2AF65}" presName="desTx" presStyleLbl="revTx" presStyleIdx="4" presStyleCnt="11">
        <dgm:presLayoutVars>
          <dgm:bulletEnabled val="1"/>
        </dgm:presLayoutVars>
      </dgm:prSet>
      <dgm:spPr/>
    </dgm:pt>
    <dgm:pt modelId="{6F2866E8-7524-47FE-8106-0DED62322833}" type="pres">
      <dgm:prSet presAssocID="{22F677C4-73BF-4CBF-A16F-B47515B2AF65}" presName="desBackupRightNorm" presStyleCnt="0"/>
      <dgm:spPr/>
    </dgm:pt>
    <dgm:pt modelId="{5D1F42FA-133A-4839-B7B3-9D439149CB58}" type="pres">
      <dgm:prSet presAssocID="{970EB9BF-79C9-4452-AF10-88C2A1CD7700}" presName="desSpace" presStyleCnt="0"/>
      <dgm:spPr/>
    </dgm:pt>
    <dgm:pt modelId="{FC5456A5-C136-45DB-999D-A11D48010A6A}" type="pres">
      <dgm:prSet presAssocID="{E60C9D59-FDF6-479B-A7CD-76EA0BF17154}" presName="desBackupLeftNorm" presStyleCnt="0"/>
      <dgm:spPr/>
    </dgm:pt>
    <dgm:pt modelId="{EA0E4E24-C807-4F34-B3D1-DFC25AEA9D3F}" type="pres">
      <dgm:prSet presAssocID="{E60C9D59-FDF6-479B-A7CD-76EA0BF17154}" presName="desComposite" presStyleCnt="0"/>
      <dgm:spPr/>
    </dgm:pt>
    <dgm:pt modelId="{F566F0D2-0E63-4CA3-ABB7-10CFEBBB4CEE}" type="pres">
      <dgm:prSet presAssocID="{E60C9D59-FDF6-479B-A7CD-76EA0BF17154}" presName="desCircle" presStyleLbl="node1" presStyleIdx="2" presStyleCnt="5"/>
      <dgm:spPr/>
    </dgm:pt>
    <dgm:pt modelId="{31FB261F-1CF9-444C-8F17-428690137DFD}" type="pres">
      <dgm:prSet presAssocID="{E60C9D59-FDF6-479B-A7CD-76EA0BF17154}" presName="chTx" presStyleLbl="revTx" presStyleIdx="5" presStyleCnt="11"/>
      <dgm:spPr/>
    </dgm:pt>
    <dgm:pt modelId="{A3D41486-0CB5-4243-A4E4-08FC8EEE979D}" type="pres">
      <dgm:prSet presAssocID="{E60C9D59-FDF6-479B-A7CD-76EA0BF17154}" presName="desTx" presStyleLbl="revTx" presStyleIdx="6" presStyleCnt="11">
        <dgm:presLayoutVars>
          <dgm:bulletEnabled val="1"/>
        </dgm:presLayoutVars>
      </dgm:prSet>
      <dgm:spPr/>
    </dgm:pt>
    <dgm:pt modelId="{2C2D1B35-A452-4D07-B749-FD9734218DDF}" type="pres">
      <dgm:prSet presAssocID="{E60C9D59-FDF6-479B-A7CD-76EA0BF17154}" presName="desBackupRightNorm" presStyleCnt="0"/>
      <dgm:spPr/>
    </dgm:pt>
    <dgm:pt modelId="{C068E649-E254-4C32-965A-9F0867F7FDCF}" type="pres">
      <dgm:prSet presAssocID="{E8BB4B3F-1C49-4227-BDFA-AEEE783A133D}" presName="desSpace" presStyleCnt="0"/>
      <dgm:spPr/>
    </dgm:pt>
    <dgm:pt modelId="{24DB6C80-28ED-4C0A-9AAB-E2E5935D58A9}" type="pres">
      <dgm:prSet presAssocID="{CE60DFBA-F227-4940-A39D-21A8F7F124A8}" presName="desBackupLeftNorm" presStyleCnt="0"/>
      <dgm:spPr/>
    </dgm:pt>
    <dgm:pt modelId="{E3B496C0-88C2-43AB-9549-83E0B0E25217}" type="pres">
      <dgm:prSet presAssocID="{CE60DFBA-F227-4940-A39D-21A8F7F124A8}" presName="desComposite" presStyleCnt="0"/>
      <dgm:spPr/>
    </dgm:pt>
    <dgm:pt modelId="{2A485E40-BA6A-4987-B076-1A81BAE080EB}" type="pres">
      <dgm:prSet presAssocID="{CE60DFBA-F227-4940-A39D-21A8F7F124A8}" presName="desCircle" presStyleLbl="node1" presStyleIdx="3" presStyleCnt="5"/>
      <dgm:spPr/>
    </dgm:pt>
    <dgm:pt modelId="{0A76A07F-ED86-4978-8934-EEB08F92A18B}" type="pres">
      <dgm:prSet presAssocID="{CE60DFBA-F227-4940-A39D-21A8F7F124A8}" presName="chTx" presStyleLbl="revTx" presStyleIdx="7" presStyleCnt="11"/>
      <dgm:spPr/>
    </dgm:pt>
    <dgm:pt modelId="{1A9E140D-5670-49DD-B12F-E760FC980CB0}" type="pres">
      <dgm:prSet presAssocID="{CE60DFBA-F227-4940-A39D-21A8F7F124A8}" presName="desTx" presStyleLbl="revTx" presStyleIdx="8" presStyleCnt="11">
        <dgm:presLayoutVars>
          <dgm:bulletEnabled val="1"/>
        </dgm:presLayoutVars>
      </dgm:prSet>
      <dgm:spPr/>
    </dgm:pt>
    <dgm:pt modelId="{9DE90AD9-8D51-4DB2-A538-C3A327EEEF33}" type="pres">
      <dgm:prSet presAssocID="{CE60DFBA-F227-4940-A39D-21A8F7F124A8}" presName="desBackupRightNorm" presStyleCnt="0"/>
      <dgm:spPr/>
    </dgm:pt>
    <dgm:pt modelId="{D526D2EA-F920-49EA-92E8-5E23070A4293}" type="pres">
      <dgm:prSet presAssocID="{E68AF8DF-5D75-4B10-A66C-03C7C7AB49EE}" presName="desSpace" presStyleCnt="0"/>
      <dgm:spPr/>
    </dgm:pt>
    <dgm:pt modelId="{B81037DE-2AD0-4296-A95E-9E8E228FA672}" type="pres">
      <dgm:prSet presAssocID="{7E835666-2AB5-408A-BAA1-408503199388}" presName="desBackupLeftNorm" presStyleCnt="0"/>
      <dgm:spPr/>
    </dgm:pt>
    <dgm:pt modelId="{37C44B81-B976-4565-B645-A2B094400598}" type="pres">
      <dgm:prSet presAssocID="{7E835666-2AB5-408A-BAA1-408503199388}" presName="desComposite" presStyleCnt="0"/>
      <dgm:spPr/>
    </dgm:pt>
    <dgm:pt modelId="{D8FFF17A-2804-4D04-9D03-C071B6B5377A}" type="pres">
      <dgm:prSet presAssocID="{7E835666-2AB5-408A-BAA1-408503199388}" presName="desCircle" presStyleLbl="node1" presStyleIdx="4" presStyleCnt="5"/>
      <dgm:spPr/>
    </dgm:pt>
    <dgm:pt modelId="{B6BF2A89-8482-4CD3-9C61-F64092F4B75A}" type="pres">
      <dgm:prSet presAssocID="{7E835666-2AB5-408A-BAA1-408503199388}" presName="chTx" presStyleLbl="revTx" presStyleIdx="9" presStyleCnt="11"/>
      <dgm:spPr/>
    </dgm:pt>
    <dgm:pt modelId="{508B9CEE-E6D8-449C-BBA1-1A61E898CE33}" type="pres">
      <dgm:prSet presAssocID="{7E835666-2AB5-408A-BAA1-408503199388}" presName="desTx" presStyleLbl="revTx" presStyleIdx="10" presStyleCnt="11">
        <dgm:presLayoutVars>
          <dgm:bulletEnabled val="1"/>
        </dgm:presLayoutVars>
      </dgm:prSet>
      <dgm:spPr/>
    </dgm:pt>
    <dgm:pt modelId="{C67DD74B-6001-428D-8C3C-8DF9D710C909}" type="pres">
      <dgm:prSet presAssocID="{7E835666-2AB5-408A-BAA1-408503199388}" presName="desBackupRightNorm" presStyleCnt="0"/>
      <dgm:spPr/>
    </dgm:pt>
    <dgm:pt modelId="{46F758B4-D261-4949-8DFE-45015153F6FF}" type="pres">
      <dgm:prSet presAssocID="{73CF0B9A-F48F-446B-A551-4CA227B7DFD6}" presName="desSpace" presStyleCnt="0"/>
      <dgm:spPr/>
    </dgm:pt>
  </dgm:ptLst>
  <dgm:cxnLst>
    <dgm:cxn modelId="{8C79FF05-6FE3-4FD2-927C-3014A9AACDCE}" type="presOf" srcId="{E60C9D59-FDF6-479B-A7CD-76EA0BF17154}" destId="{31FB261F-1CF9-444C-8F17-428690137DFD}" srcOrd="0" destOrd="0" presId="urn:microsoft.com/office/officeart/2008/layout/CircleAccentTimeline"/>
    <dgm:cxn modelId="{E49F4307-AE6A-46E7-88CB-4EE143BE23B6}" srcId="{5587E430-DF8A-4657-845B-E74BDDFAD56E}" destId="{22F677C4-73BF-4CBF-A16F-B47515B2AF65}" srcOrd="1" destOrd="0" parTransId="{536117EF-21BC-4369-ABFE-5A1115908012}" sibTransId="{970EB9BF-79C9-4452-AF10-88C2A1CD7700}"/>
    <dgm:cxn modelId="{E5C50D23-FBC4-454D-BF7E-095BADBB3396}" type="presOf" srcId="{5587E430-DF8A-4657-845B-E74BDDFAD56E}" destId="{5922D6BA-E975-4B2F-94A1-44A2FC47569D}" srcOrd="0" destOrd="0" presId="urn:microsoft.com/office/officeart/2008/layout/CircleAccentTimeline"/>
    <dgm:cxn modelId="{00D76963-B04B-4AA8-AAE6-1D492EF456A6}" type="presOf" srcId="{7E835666-2AB5-408A-BAA1-408503199388}" destId="{B6BF2A89-8482-4CD3-9C61-F64092F4B75A}" srcOrd="0" destOrd="0" presId="urn:microsoft.com/office/officeart/2008/layout/CircleAccentTimeline"/>
    <dgm:cxn modelId="{60538E66-7773-4EFE-9E54-6D34F0294BFB}" srcId="{5587E430-DF8A-4657-845B-E74BDDFAD56E}" destId="{E60C9D59-FDF6-479B-A7CD-76EA0BF17154}" srcOrd="2" destOrd="0" parTransId="{ADFEC183-50D3-4278-9592-662FDA973E60}" sibTransId="{E8BB4B3F-1C49-4227-BDFA-AEEE783A133D}"/>
    <dgm:cxn modelId="{69470352-F7D1-40C8-8EA9-9B87D89F41F2}" srcId="{7CE25649-2DA2-4E13-9B0E-24F6FFAC78BD}" destId="{5587E430-DF8A-4657-845B-E74BDDFAD56E}" srcOrd="0" destOrd="0" parTransId="{94428354-39A5-4A61-98E9-69BA48828FB3}" sibTransId="{E9CD315E-457B-40D1-8E4C-4690312B24F3}"/>
    <dgm:cxn modelId="{45D0E757-45D1-43FB-AD6A-A7F4D6FF9CC8}" srcId="{5587E430-DF8A-4657-845B-E74BDDFAD56E}" destId="{CE60DFBA-F227-4940-A39D-21A8F7F124A8}" srcOrd="3" destOrd="0" parTransId="{D9F668DF-B905-438B-9FF8-81D68ACAB6FA}" sibTransId="{E68AF8DF-5D75-4B10-A66C-03C7C7AB49EE}"/>
    <dgm:cxn modelId="{6FACE698-7DD7-47F7-8AED-687200CB3CAF}" type="presOf" srcId="{F9E16D4D-C20B-4ED0-AF2E-7D6F575F64A5}" destId="{8BE3878E-AD53-46EB-A3FE-0F8745051B3B}" srcOrd="0" destOrd="0" presId="urn:microsoft.com/office/officeart/2008/layout/CircleAccentTimeline"/>
    <dgm:cxn modelId="{7076D99A-6BF9-410F-A345-4D0B2053C04D}" srcId="{5587E430-DF8A-4657-845B-E74BDDFAD56E}" destId="{F9E16D4D-C20B-4ED0-AF2E-7D6F575F64A5}" srcOrd="0" destOrd="0" parTransId="{EEFE6281-8718-4F64-BA5F-E8DDBC75F8EF}" sibTransId="{5AD35538-FD27-44F8-B9A1-5F8AE3D23E57}"/>
    <dgm:cxn modelId="{341D3BB7-09C1-40CA-BA54-1C6F75B86E31}" type="presOf" srcId="{7CE25649-2DA2-4E13-9B0E-24F6FFAC78BD}" destId="{AC747FEF-C0B4-40DC-ACF5-7FD6F816A9FA}" srcOrd="0" destOrd="0" presId="urn:microsoft.com/office/officeart/2008/layout/CircleAccentTimeline"/>
    <dgm:cxn modelId="{FDF529C5-198A-45DD-8AEA-35218C852DA5}" type="presOf" srcId="{CE60DFBA-F227-4940-A39D-21A8F7F124A8}" destId="{0A76A07F-ED86-4978-8934-EEB08F92A18B}" srcOrd="0" destOrd="0" presId="urn:microsoft.com/office/officeart/2008/layout/CircleAccentTimeline"/>
    <dgm:cxn modelId="{AC9FE6C7-26B3-49E9-9559-220DD68E1E30}" type="presOf" srcId="{22F677C4-73BF-4CBF-A16F-B47515B2AF65}" destId="{C7549162-64F9-49BE-B63E-38FD2F94EA1C}" srcOrd="0" destOrd="0" presId="urn:microsoft.com/office/officeart/2008/layout/CircleAccentTimeline"/>
    <dgm:cxn modelId="{EB82B6E0-A728-4E48-BDA4-0C5B60625784}" srcId="{5587E430-DF8A-4657-845B-E74BDDFAD56E}" destId="{7E835666-2AB5-408A-BAA1-408503199388}" srcOrd="4" destOrd="0" parTransId="{E49E4739-FC33-47DF-A192-320B9EB5C462}" sibTransId="{73CF0B9A-F48F-446B-A551-4CA227B7DFD6}"/>
    <dgm:cxn modelId="{21278143-42E3-421F-A10F-60AB959B8289}" type="presParOf" srcId="{AC747FEF-C0B4-40DC-ACF5-7FD6F816A9FA}" destId="{D4C5F722-645C-4496-AB8E-401281949095}" srcOrd="0" destOrd="0" presId="urn:microsoft.com/office/officeart/2008/layout/CircleAccentTimeline"/>
    <dgm:cxn modelId="{90EFCF68-5943-47DD-90E4-DAD9886ABEAF}" type="presParOf" srcId="{D4C5F722-645C-4496-AB8E-401281949095}" destId="{AFEB1C97-3541-4DF1-8025-5773F4265FF7}" srcOrd="0" destOrd="0" presId="urn:microsoft.com/office/officeart/2008/layout/CircleAccentTimeline"/>
    <dgm:cxn modelId="{100C21E4-9B7C-44A7-B75B-2D92EEED0C1C}" type="presParOf" srcId="{D4C5F722-645C-4496-AB8E-401281949095}" destId="{5922D6BA-E975-4B2F-94A1-44A2FC47569D}" srcOrd="1" destOrd="0" presId="urn:microsoft.com/office/officeart/2008/layout/CircleAccentTimeline"/>
    <dgm:cxn modelId="{FE356203-ED1F-4FCC-BCAC-F0AFA6DF0303}" type="presParOf" srcId="{D4C5F722-645C-4496-AB8E-401281949095}" destId="{FC4A9596-F203-4A7B-B752-B2C5437D7ED1}" srcOrd="2" destOrd="0" presId="urn:microsoft.com/office/officeart/2008/layout/CircleAccentTimeline"/>
    <dgm:cxn modelId="{D61A53E0-7F9B-4F87-B893-B0FCCCE364F4}" type="presParOf" srcId="{AC747FEF-C0B4-40DC-ACF5-7FD6F816A9FA}" destId="{0695E7A1-1750-44A5-80EB-C1874E548F34}" srcOrd="1" destOrd="0" presId="urn:microsoft.com/office/officeart/2008/layout/CircleAccentTimeline"/>
    <dgm:cxn modelId="{038C91D1-E9B9-4F0F-8E5A-D70D355C06BB}" type="presParOf" srcId="{AC747FEF-C0B4-40DC-ACF5-7FD6F816A9FA}" destId="{3ADD125E-0598-4A48-BD13-AE799E319841}" srcOrd="2" destOrd="0" presId="urn:microsoft.com/office/officeart/2008/layout/CircleAccentTimeline"/>
    <dgm:cxn modelId="{692E9F2A-2453-417F-A0A5-3811AA81F257}" type="presParOf" srcId="{AC747FEF-C0B4-40DC-ACF5-7FD6F816A9FA}" destId="{BF874EEA-0966-4C44-933E-D3232B0C9A1D}" srcOrd="3" destOrd="0" presId="urn:microsoft.com/office/officeart/2008/layout/CircleAccentTimeline"/>
    <dgm:cxn modelId="{235D6063-9D78-4C24-8DE6-1CBB33A58C97}" type="presParOf" srcId="{AC747FEF-C0B4-40DC-ACF5-7FD6F816A9FA}" destId="{9956EC49-2CEE-41C6-ADF6-CB58DDDE16A8}" srcOrd="4" destOrd="0" presId="urn:microsoft.com/office/officeart/2008/layout/CircleAccentTimeline"/>
    <dgm:cxn modelId="{2366F119-241A-489A-B94E-DB028DE5FABA}" type="presParOf" srcId="{9956EC49-2CEE-41C6-ADF6-CB58DDDE16A8}" destId="{96076408-4082-46A2-9F84-365EC50420ED}" srcOrd="0" destOrd="0" presId="urn:microsoft.com/office/officeart/2008/layout/CircleAccentTimeline"/>
    <dgm:cxn modelId="{B4BA5E37-69EF-4324-B4B2-62EA3A3813B8}" type="presParOf" srcId="{9956EC49-2CEE-41C6-ADF6-CB58DDDE16A8}" destId="{8BE3878E-AD53-46EB-A3FE-0F8745051B3B}" srcOrd="1" destOrd="0" presId="urn:microsoft.com/office/officeart/2008/layout/CircleAccentTimeline"/>
    <dgm:cxn modelId="{0F45739A-A6B9-4F3B-B2B8-E7E76D765307}" type="presParOf" srcId="{9956EC49-2CEE-41C6-ADF6-CB58DDDE16A8}" destId="{6F184A9D-C190-4516-9B4E-BAB9DC5C2D71}" srcOrd="2" destOrd="0" presId="urn:microsoft.com/office/officeart/2008/layout/CircleAccentTimeline"/>
    <dgm:cxn modelId="{8C06984A-339E-40DA-8E5A-87BC124C6C9A}" type="presParOf" srcId="{AC747FEF-C0B4-40DC-ACF5-7FD6F816A9FA}" destId="{0C3CC9A1-9EAB-43DD-BA1F-88A67041327A}" srcOrd="5" destOrd="0" presId="urn:microsoft.com/office/officeart/2008/layout/CircleAccentTimeline"/>
    <dgm:cxn modelId="{EA36E093-4B22-46B8-A391-FD89E814EA2C}" type="presParOf" srcId="{AC747FEF-C0B4-40DC-ACF5-7FD6F816A9FA}" destId="{D162D2C7-C6BE-4898-BD5D-6991FCC738C6}" srcOrd="6" destOrd="0" presId="urn:microsoft.com/office/officeart/2008/layout/CircleAccentTimeline"/>
    <dgm:cxn modelId="{D05E1B61-B47B-427A-8C4B-3CAF6929768E}" type="presParOf" srcId="{AC747FEF-C0B4-40DC-ACF5-7FD6F816A9FA}" destId="{8A325ECC-21A3-4B20-BE6C-2566EF32D4B9}" srcOrd="7" destOrd="0" presId="urn:microsoft.com/office/officeart/2008/layout/CircleAccentTimeline"/>
    <dgm:cxn modelId="{5BA0B2AE-0303-49A2-AC43-A606C0A2D66B}" type="presParOf" srcId="{AC747FEF-C0B4-40DC-ACF5-7FD6F816A9FA}" destId="{7BEB0E7C-481A-4032-A598-A16BC64696E1}" srcOrd="8" destOrd="0" presId="urn:microsoft.com/office/officeart/2008/layout/CircleAccentTimeline"/>
    <dgm:cxn modelId="{B6F235BD-789F-44DE-B50C-AB8A46E8C7D4}" type="presParOf" srcId="{7BEB0E7C-481A-4032-A598-A16BC64696E1}" destId="{5F204F40-EE44-4A86-91DF-EF1E68CF7C0C}" srcOrd="0" destOrd="0" presId="urn:microsoft.com/office/officeart/2008/layout/CircleAccentTimeline"/>
    <dgm:cxn modelId="{74BF35CE-1344-4C7E-9B7A-1F0E90E09AC1}" type="presParOf" srcId="{7BEB0E7C-481A-4032-A598-A16BC64696E1}" destId="{C7549162-64F9-49BE-B63E-38FD2F94EA1C}" srcOrd="1" destOrd="0" presId="urn:microsoft.com/office/officeart/2008/layout/CircleAccentTimeline"/>
    <dgm:cxn modelId="{FEC845E2-6E3F-426D-BD36-C1E978A327DC}" type="presParOf" srcId="{7BEB0E7C-481A-4032-A598-A16BC64696E1}" destId="{2ACD9375-D29E-4805-B361-8A714890676E}" srcOrd="2" destOrd="0" presId="urn:microsoft.com/office/officeart/2008/layout/CircleAccentTimeline"/>
    <dgm:cxn modelId="{7D4CEBBB-5731-48C4-B7E6-4476AA9087D4}" type="presParOf" srcId="{AC747FEF-C0B4-40DC-ACF5-7FD6F816A9FA}" destId="{6F2866E8-7524-47FE-8106-0DED62322833}" srcOrd="9" destOrd="0" presId="urn:microsoft.com/office/officeart/2008/layout/CircleAccentTimeline"/>
    <dgm:cxn modelId="{B2B49E92-3A4B-497E-8160-C40B708D2170}" type="presParOf" srcId="{AC747FEF-C0B4-40DC-ACF5-7FD6F816A9FA}" destId="{5D1F42FA-133A-4839-B7B3-9D439149CB58}" srcOrd="10" destOrd="0" presId="urn:microsoft.com/office/officeart/2008/layout/CircleAccentTimeline"/>
    <dgm:cxn modelId="{889A3951-C2D9-47F5-ACEF-E3E98C0E1377}" type="presParOf" srcId="{AC747FEF-C0B4-40DC-ACF5-7FD6F816A9FA}" destId="{FC5456A5-C136-45DB-999D-A11D48010A6A}" srcOrd="11" destOrd="0" presId="urn:microsoft.com/office/officeart/2008/layout/CircleAccentTimeline"/>
    <dgm:cxn modelId="{3CB55864-2336-4DBD-86A8-C42792025B70}" type="presParOf" srcId="{AC747FEF-C0B4-40DC-ACF5-7FD6F816A9FA}" destId="{EA0E4E24-C807-4F34-B3D1-DFC25AEA9D3F}" srcOrd="12" destOrd="0" presId="urn:microsoft.com/office/officeart/2008/layout/CircleAccentTimeline"/>
    <dgm:cxn modelId="{D2D0C074-2D23-4375-8550-399F06E9CD85}" type="presParOf" srcId="{EA0E4E24-C807-4F34-B3D1-DFC25AEA9D3F}" destId="{F566F0D2-0E63-4CA3-ABB7-10CFEBBB4CEE}" srcOrd="0" destOrd="0" presId="urn:microsoft.com/office/officeart/2008/layout/CircleAccentTimeline"/>
    <dgm:cxn modelId="{3A83147B-CB4B-45DD-9AF2-FDA9924A04DB}" type="presParOf" srcId="{EA0E4E24-C807-4F34-B3D1-DFC25AEA9D3F}" destId="{31FB261F-1CF9-444C-8F17-428690137DFD}" srcOrd="1" destOrd="0" presId="urn:microsoft.com/office/officeart/2008/layout/CircleAccentTimeline"/>
    <dgm:cxn modelId="{8D6AFEBA-48D5-404C-826E-8340F85D2FB1}" type="presParOf" srcId="{EA0E4E24-C807-4F34-B3D1-DFC25AEA9D3F}" destId="{A3D41486-0CB5-4243-A4E4-08FC8EEE979D}" srcOrd="2" destOrd="0" presId="urn:microsoft.com/office/officeart/2008/layout/CircleAccentTimeline"/>
    <dgm:cxn modelId="{ED1C73B2-A8F7-4B95-B6E2-28D7B3077C7D}" type="presParOf" srcId="{AC747FEF-C0B4-40DC-ACF5-7FD6F816A9FA}" destId="{2C2D1B35-A452-4D07-B749-FD9734218DDF}" srcOrd="13" destOrd="0" presId="urn:microsoft.com/office/officeart/2008/layout/CircleAccentTimeline"/>
    <dgm:cxn modelId="{898118CD-D786-433E-9830-250FBABF9EC5}" type="presParOf" srcId="{AC747FEF-C0B4-40DC-ACF5-7FD6F816A9FA}" destId="{C068E649-E254-4C32-965A-9F0867F7FDCF}" srcOrd="14" destOrd="0" presId="urn:microsoft.com/office/officeart/2008/layout/CircleAccentTimeline"/>
    <dgm:cxn modelId="{A083FCC6-27DE-41F7-AD7C-4EBB283D2371}" type="presParOf" srcId="{AC747FEF-C0B4-40DC-ACF5-7FD6F816A9FA}" destId="{24DB6C80-28ED-4C0A-9AAB-E2E5935D58A9}" srcOrd="15" destOrd="0" presId="urn:microsoft.com/office/officeart/2008/layout/CircleAccentTimeline"/>
    <dgm:cxn modelId="{CAB6DEC9-F46A-4664-9057-398EB2D52751}" type="presParOf" srcId="{AC747FEF-C0B4-40DC-ACF5-7FD6F816A9FA}" destId="{E3B496C0-88C2-43AB-9549-83E0B0E25217}" srcOrd="16" destOrd="0" presId="urn:microsoft.com/office/officeart/2008/layout/CircleAccentTimeline"/>
    <dgm:cxn modelId="{9DE47C3B-A8DE-4332-B56E-C880D6E444B4}" type="presParOf" srcId="{E3B496C0-88C2-43AB-9549-83E0B0E25217}" destId="{2A485E40-BA6A-4987-B076-1A81BAE080EB}" srcOrd="0" destOrd="0" presId="urn:microsoft.com/office/officeart/2008/layout/CircleAccentTimeline"/>
    <dgm:cxn modelId="{EB7269B1-22D3-453A-BDB2-F0E7F8CA3BD9}" type="presParOf" srcId="{E3B496C0-88C2-43AB-9549-83E0B0E25217}" destId="{0A76A07F-ED86-4978-8934-EEB08F92A18B}" srcOrd="1" destOrd="0" presId="urn:microsoft.com/office/officeart/2008/layout/CircleAccentTimeline"/>
    <dgm:cxn modelId="{E93A644A-8567-4C3D-9E93-068C7573D528}" type="presParOf" srcId="{E3B496C0-88C2-43AB-9549-83E0B0E25217}" destId="{1A9E140D-5670-49DD-B12F-E760FC980CB0}" srcOrd="2" destOrd="0" presId="urn:microsoft.com/office/officeart/2008/layout/CircleAccentTimeline"/>
    <dgm:cxn modelId="{C4015D8C-4646-48BE-920A-74BF77AB8DE7}" type="presParOf" srcId="{AC747FEF-C0B4-40DC-ACF5-7FD6F816A9FA}" destId="{9DE90AD9-8D51-4DB2-A538-C3A327EEEF33}" srcOrd="17" destOrd="0" presId="urn:microsoft.com/office/officeart/2008/layout/CircleAccentTimeline"/>
    <dgm:cxn modelId="{98F9D599-AD94-4669-83D4-0ECD87C95C29}" type="presParOf" srcId="{AC747FEF-C0B4-40DC-ACF5-7FD6F816A9FA}" destId="{D526D2EA-F920-49EA-92E8-5E23070A4293}" srcOrd="18" destOrd="0" presId="urn:microsoft.com/office/officeart/2008/layout/CircleAccentTimeline"/>
    <dgm:cxn modelId="{B06392CE-55A4-4C64-B4FD-2010BCA0F4F2}" type="presParOf" srcId="{AC747FEF-C0B4-40DC-ACF5-7FD6F816A9FA}" destId="{B81037DE-2AD0-4296-A95E-9E8E228FA672}" srcOrd="19" destOrd="0" presId="urn:microsoft.com/office/officeart/2008/layout/CircleAccentTimeline"/>
    <dgm:cxn modelId="{F6825C57-3FB4-4EDF-A214-E81667E95D12}" type="presParOf" srcId="{AC747FEF-C0B4-40DC-ACF5-7FD6F816A9FA}" destId="{37C44B81-B976-4565-B645-A2B094400598}" srcOrd="20" destOrd="0" presId="urn:microsoft.com/office/officeart/2008/layout/CircleAccentTimeline"/>
    <dgm:cxn modelId="{2BA4BDD9-002B-4D27-9D01-F86FBE0822AC}" type="presParOf" srcId="{37C44B81-B976-4565-B645-A2B094400598}" destId="{D8FFF17A-2804-4D04-9D03-C071B6B5377A}" srcOrd="0" destOrd="0" presId="urn:microsoft.com/office/officeart/2008/layout/CircleAccentTimeline"/>
    <dgm:cxn modelId="{DBD3F859-06D2-4BA4-9872-8FE43994B067}" type="presParOf" srcId="{37C44B81-B976-4565-B645-A2B094400598}" destId="{B6BF2A89-8482-4CD3-9C61-F64092F4B75A}" srcOrd="1" destOrd="0" presId="urn:microsoft.com/office/officeart/2008/layout/CircleAccentTimeline"/>
    <dgm:cxn modelId="{B09B6796-050C-4239-B39B-7AD4C2E71C0F}" type="presParOf" srcId="{37C44B81-B976-4565-B645-A2B094400598}" destId="{508B9CEE-E6D8-449C-BBA1-1A61E898CE33}" srcOrd="2" destOrd="0" presId="urn:microsoft.com/office/officeart/2008/layout/CircleAccentTimeline"/>
    <dgm:cxn modelId="{17B4797E-8046-4B06-9F03-50029D70864F}" type="presParOf" srcId="{AC747FEF-C0B4-40DC-ACF5-7FD6F816A9FA}" destId="{C67DD74B-6001-428D-8C3C-8DF9D710C909}" srcOrd="21" destOrd="0" presId="urn:microsoft.com/office/officeart/2008/layout/CircleAccentTimeline"/>
    <dgm:cxn modelId="{A86DD115-190F-467B-9EF0-A28CA93647ED}" type="presParOf" srcId="{AC747FEF-C0B4-40DC-ACF5-7FD6F816A9FA}" destId="{46F758B4-D261-4949-8DFE-45015153F6FF}" srcOrd="2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D7883-CDA5-4F3D-88A0-14229C8EB2E8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29354265-2B7F-415E-A365-3EFD676633E9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ETAPAS</a:t>
          </a:r>
        </a:p>
      </dgm:t>
    </dgm:pt>
    <dgm:pt modelId="{7A0B2B70-A7F0-461C-BC45-D4EB25CC0DFE}" type="parTrans" cxnId="{6B154968-93EF-4941-8F62-C8FF0DE5B7DF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B07BD1F8-910D-4D62-BE13-659CC41A7E75}" type="sibTrans" cxnId="{6B154968-93EF-4941-8F62-C8FF0DE5B7DF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EC87B781-EE86-4913-BE1E-3E30F41A83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Implementación</a:t>
          </a:r>
        </a:p>
      </dgm:t>
    </dgm:pt>
    <dgm:pt modelId="{80175FF2-933C-4742-BC44-1B88C6B211CF}" type="parTrans" cxnId="{F8D9F16B-C255-47A4-96EC-18CD4CDA59E0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5E1AE838-5DB8-4AE1-B1E5-76AD0708CBDC}" type="sibTrans" cxnId="{F8D9F16B-C255-47A4-96EC-18CD4CDA59E0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72550952-923C-495B-8B24-85F99070D9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Desarrollo</a:t>
          </a:r>
        </a:p>
      </dgm:t>
    </dgm:pt>
    <dgm:pt modelId="{2CB38810-AF3F-4C99-B8FD-5885E7D25F2D}" type="parTrans" cxnId="{63A4CAE3-E4B3-4061-B7A6-7151890EFAF6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D58F23AE-8A9A-4094-9081-A2EE156BABCC}" type="sibTrans" cxnId="{63A4CAE3-E4B3-4061-B7A6-7151890EFAF6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D75CDB3C-C050-4002-AFDA-3D6972EB0B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Proyecto</a:t>
          </a:r>
        </a:p>
      </dgm:t>
    </dgm:pt>
    <dgm:pt modelId="{995EB057-85B5-4ECF-B4E5-36F2EE1F5B71}" type="parTrans" cxnId="{1E20558B-4429-4538-A914-240541BFC600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99619ECF-884C-4E38-AA30-3EC082008EEE}" type="sibTrans" cxnId="{1E20558B-4429-4538-A914-240541BFC600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8ED92A29-B80D-48FE-9630-610CB829DB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Producto</a:t>
          </a:r>
        </a:p>
      </dgm:t>
    </dgm:pt>
    <dgm:pt modelId="{DCC3EADD-C9DD-44ED-BF5B-C132E81140CF}" type="parTrans" cxnId="{118CA63E-75A4-4BF8-AC52-4A5C29FCB175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C6274D46-C436-4CF1-978E-6FBB2AE2E6F2}" type="sibTrans" cxnId="{118CA63E-75A4-4BF8-AC52-4A5C29FCB175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348EE9C5-3650-4861-84F7-967B8469CD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Nivel de Madurez</a:t>
          </a:r>
        </a:p>
      </dgm:t>
    </dgm:pt>
    <dgm:pt modelId="{3D230FBF-89B8-419C-A83A-52255F55B050}" type="parTrans" cxnId="{B1C1ABEE-32A8-4C23-8A97-878F3CF87D24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818880A2-5D9C-4CFB-AA63-E13FF0EBF4B9}" type="sibTrans" cxnId="{B1C1ABEE-32A8-4C23-8A97-878F3CF87D24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F7201BC9-1CE3-4A89-AD24-0D84F4B63D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Áreas de Proceso</a:t>
          </a:r>
        </a:p>
      </dgm:t>
    </dgm:pt>
    <dgm:pt modelId="{8EB9F17B-63AD-45B8-9FED-8303F6EF0F54}" type="parTrans" cxnId="{24023DF7-74B5-46F7-A8D7-0C12AA68D71A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3BF865D6-FF90-49EC-AFE5-C7F0C2640ADE}" type="sibTrans" cxnId="{24023DF7-74B5-46F7-A8D7-0C12AA68D71A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CA167060-E140-4B87-8249-648FAA1D9F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Prácticas</a:t>
          </a:r>
        </a:p>
      </dgm:t>
    </dgm:pt>
    <dgm:pt modelId="{AF99B004-2E50-4BEF-8A08-17C4063558E2}" type="parTrans" cxnId="{62A2D4D8-6281-4FEF-926E-7BA149C594CA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16F0B1BF-C477-46B1-92BD-A1D60248BF4A}" type="sibTrans" cxnId="{62A2D4D8-6281-4FEF-926E-7BA149C594CA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985A1B06-6064-45B3-9BA2-452DB78B99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Prácticas específicas</a:t>
          </a:r>
        </a:p>
      </dgm:t>
    </dgm:pt>
    <dgm:pt modelId="{DEB3D2D0-957F-49FF-96C5-24CF0094A423}" type="parTrans" cxnId="{1AABE31A-21E3-4840-BEF8-D930D3681E6F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8C5C98C5-1253-4F82-A4F8-B191F46FB9DC}" type="sibTrans" cxnId="{1AABE31A-21E3-4840-BEF8-D930D3681E6F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5A08388D-AEB3-4D0C-A8E3-BC447F50F7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/>
            <a:t>Prácticas genéricas</a:t>
          </a:r>
        </a:p>
      </dgm:t>
    </dgm:pt>
    <dgm:pt modelId="{E45FF89D-E384-4C38-A196-30F8FDD54430}" type="parTrans" cxnId="{F12DD525-2D86-43E2-9228-31AF05798E4B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57F9E496-4A43-479F-A714-AECCA4DAF29E}" type="sibTrans" cxnId="{F12DD525-2D86-43E2-9228-31AF05798E4B}">
      <dgm:prSet/>
      <dgm:spPr/>
      <dgm:t>
        <a:bodyPr/>
        <a:lstStyle/>
        <a:p>
          <a:pPr>
            <a:lnSpc>
              <a:spcPct val="100000"/>
            </a:lnSpc>
          </a:pPr>
          <a:endParaRPr lang="es-ES" sz="2000"/>
        </a:p>
      </dgm:t>
    </dgm:pt>
    <dgm:pt modelId="{2A6BFF86-7895-425C-ABE8-DE2F5294EECD}" type="pres">
      <dgm:prSet presAssocID="{081D7883-CDA5-4F3D-88A0-14229C8EB2E8}" presName="theList" presStyleCnt="0">
        <dgm:presLayoutVars>
          <dgm:dir/>
          <dgm:animLvl val="lvl"/>
          <dgm:resizeHandles val="exact"/>
        </dgm:presLayoutVars>
      </dgm:prSet>
      <dgm:spPr/>
    </dgm:pt>
    <dgm:pt modelId="{199B3F67-0834-44A6-8A67-4C5E8B4160CC}" type="pres">
      <dgm:prSet presAssocID="{29354265-2B7F-415E-A365-3EFD676633E9}" presName="compNode" presStyleCnt="0"/>
      <dgm:spPr/>
    </dgm:pt>
    <dgm:pt modelId="{7673DC76-5A25-4964-B579-5224DFD76492}" type="pres">
      <dgm:prSet presAssocID="{29354265-2B7F-415E-A365-3EFD676633E9}" presName="aNode" presStyleLbl="bgShp" presStyleIdx="0" presStyleCnt="1" custLinFactNeighborX="3624" custLinFactNeighborY="496"/>
      <dgm:spPr/>
    </dgm:pt>
    <dgm:pt modelId="{00D63552-3803-4B24-ACB6-1D24104FEB58}" type="pres">
      <dgm:prSet presAssocID="{29354265-2B7F-415E-A365-3EFD676633E9}" presName="textNode" presStyleLbl="bgShp" presStyleIdx="0" presStyleCnt="1"/>
      <dgm:spPr/>
    </dgm:pt>
    <dgm:pt modelId="{24DDA839-653F-45D5-85CB-EFC055AAD9F2}" type="pres">
      <dgm:prSet presAssocID="{29354265-2B7F-415E-A365-3EFD676633E9}" presName="compChildNode" presStyleCnt="0"/>
      <dgm:spPr/>
    </dgm:pt>
    <dgm:pt modelId="{561E47F0-8A9A-44C8-A0F5-CE4F9DB1FE1F}" type="pres">
      <dgm:prSet presAssocID="{29354265-2B7F-415E-A365-3EFD676633E9}" presName="theInnerList" presStyleCnt="0"/>
      <dgm:spPr/>
    </dgm:pt>
    <dgm:pt modelId="{EF2FDE6C-AAE6-4768-ADB6-5A1DFD4878B1}" type="pres">
      <dgm:prSet presAssocID="{EC87B781-EE86-4913-BE1E-3E30F41A8380}" presName="childNode" presStyleLbl="node1" presStyleIdx="0" presStyleCnt="7">
        <dgm:presLayoutVars>
          <dgm:bulletEnabled val="1"/>
        </dgm:presLayoutVars>
      </dgm:prSet>
      <dgm:spPr/>
    </dgm:pt>
    <dgm:pt modelId="{12913C95-F564-44A2-893A-BDF4C6DC74A1}" type="pres">
      <dgm:prSet presAssocID="{EC87B781-EE86-4913-BE1E-3E30F41A8380}" presName="aSpace2" presStyleCnt="0"/>
      <dgm:spPr/>
    </dgm:pt>
    <dgm:pt modelId="{65CB5FB2-3D15-4A7A-BF9C-1326EA0480FF}" type="pres">
      <dgm:prSet presAssocID="{72550952-923C-495B-8B24-85F99070D941}" presName="childNode" presStyleLbl="node1" presStyleIdx="1" presStyleCnt="7">
        <dgm:presLayoutVars>
          <dgm:bulletEnabled val="1"/>
        </dgm:presLayoutVars>
      </dgm:prSet>
      <dgm:spPr/>
    </dgm:pt>
    <dgm:pt modelId="{3F53BC71-4C2A-44F7-8649-F80B05234BDB}" type="pres">
      <dgm:prSet presAssocID="{72550952-923C-495B-8B24-85F99070D941}" presName="aSpace2" presStyleCnt="0"/>
      <dgm:spPr/>
    </dgm:pt>
    <dgm:pt modelId="{3437DB88-F6E9-46F6-93D9-D057869F1F2D}" type="pres">
      <dgm:prSet presAssocID="{D75CDB3C-C050-4002-AFDA-3D6972EB0B8E}" presName="childNode" presStyleLbl="node1" presStyleIdx="2" presStyleCnt="7">
        <dgm:presLayoutVars>
          <dgm:bulletEnabled val="1"/>
        </dgm:presLayoutVars>
      </dgm:prSet>
      <dgm:spPr/>
    </dgm:pt>
    <dgm:pt modelId="{CAEDB419-79AE-4E51-A554-86653C0E2723}" type="pres">
      <dgm:prSet presAssocID="{D75CDB3C-C050-4002-AFDA-3D6972EB0B8E}" presName="aSpace2" presStyleCnt="0"/>
      <dgm:spPr/>
    </dgm:pt>
    <dgm:pt modelId="{ADC8B96C-E84C-49D3-B235-68D7DB196C11}" type="pres">
      <dgm:prSet presAssocID="{8ED92A29-B80D-48FE-9630-610CB829DB4A}" presName="childNode" presStyleLbl="node1" presStyleIdx="3" presStyleCnt="7">
        <dgm:presLayoutVars>
          <dgm:bulletEnabled val="1"/>
        </dgm:presLayoutVars>
      </dgm:prSet>
      <dgm:spPr/>
    </dgm:pt>
    <dgm:pt modelId="{E64B6AB0-F979-4A9D-92FE-917EC5A3EBE4}" type="pres">
      <dgm:prSet presAssocID="{8ED92A29-B80D-48FE-9630-610CB829DB4A}" presName="aSpace2" presStyleCnt="0"/>
      <dgm:spPr/>
    </dgm:pt>
    <dgm:pt modelId="{DD8EB858-2E41-427F-8C7C-B08A08B03B8C}" type="pres">
      <dgm:prSet presAssocID="{348EE9C5-3650-4861-84F7-967B8469CD53}" presName="childNode" presStyleLbl="node1" presStyleIdx="4" presStyleCnt="7">
        <dgm:presLayoutVars>
          <dgm:bulletEnabled val="1"/>
        </dgm:presLayoutVars>
      </dgm:prSet>
      <dgm:spPr/>
    </dgm:pt>
    <dgm:pt modelId="{90D3A4E2-F15E-45FE-8B4D-914B0EFDCE8F}" type="pres">
      <dgm:prSet presAssocID="{348EE9C5-3650-4861-84F7-967B8469CD53}" presName="aSpace2" presStyleCnt="0"/>
      <dgm:spPr/>
    </dgm:pt>
    <dgm:pt modelId="{2D495297-BEAA-4AEA-9A50-33E92BEFA8B9}" type="pres">
      <dgm:prSet presAssocID="{F7201BC9-1CE3-4A89-AD24-0D84F4B63DC9}" presName="childNode" presStyleLbl="node1" presStyleIdx="5" presStyleCnt="7">
        <dgm:presLayoutVars>
          <dgm:bulletEnabled val="1"/>
        </dgm:presLayoutVars>
      </dgm:prSet>
      <dgm:spPr/>
    </dgm:pt>
    <dgm:pt modelId="{37B1649F-AF14-40D4-81E0-93E857C4F0EE}" type="pres">
      <dgm:prSet presAssocID="{F7201BC9-1CE3-4A89-AD24-0D84F4B63DC9}" presName="aSpace2" presStyleCnt="0"/>
      <dgm:spPr/>
    </dgm:pt>
    <dgm:pt modelId="{5848B317-C600-4AD1-BAF7-251291F2911D}" type="pres">
      <dgm:prSet presAssocID="{CA167060-E140-4B87-8249-648FAA1D9F8A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683F910B-9CCE-4B3F-8B39-B127BD91F45C}" type="presOf" srcId="{5A08388D-AEB3-4D0C-A8E3-BC447F50F7BB}" destId="{5848B317-C600-4AD1-BAF7-251291F2911D}" srcOrd="0" destOrd="2" presId="urn:microsoft.com/office/officeart/2005/8/layout/lProcess2"/>
    <dgm:cxn modelId="{46596D0C-44CB-4F1A-953D-66E6F1437586}" type="presOf" srcId="{081D7883-CDA5-4F3D-88A0-14229C8EB2E8}" destId="{2A6BFF86-7895-425C-ABE8-DE2F5294EECD}" srcOrd="0" destOrd="0" presId="urn:microsoft.com/office/officeart/2005/8/layout/lProcess2"/>
    <dgm:cxn modelId="{C1630414-02DD-4B8B-9C85-B5E77129FA1C}" type="presOf" srcId="{EC87B781-EE86-4913-BE1E-3E30F41A8380}" destId="{EF2FDE6C-AAE6-4768-ADB6-5A1DFD4878B1}" srcOrd="0" destOrd="0" presId="urn:microsoft.com/office/officeart/2005/8/layout/lProcess2"/>
    <dgm:cxn modelId="{1AABE31A-21E3-4840-BEF8-D930D3681E6F}" srcId="{CA167060-E140-4B87-8249-648FAA1D9F8A}" destId="{985A1B06-6064-45B3-9BA2-452DB78B998D}" srcOrd="0" destOrd="0" parTransId="{DEB3D2D0-957F-49FF-96C5-24CF0094A423}" sibTransId="{8C5C98C5-1253-4F82-A4F8-B191F46FB9DC}"/>
    <dgm:cxn modelId="{F12DD525-2D86-43E2-9228-31AF05798E4B}" srcId="{CA167060-E140-4B87-8249-648FAA1D9F8A}" destId="{5A08388D-AEB3-4D0C-A8E3-BC447F50F7BB}" srcOrd="1" destOrd="0" parTransId="{E45FF89D-E384-4C38-A196-30F8FDD54430}" sibTransId="{57F9E496-4A43-479F-A714-AECCA4DAF29E}"/>
    <dgm:cxn modelId="{118CA63E-75A4-4BF8-AC52-4A5C29FCB175}" srcId="{29354265-2B7F-415E-A365-3EFD676633E9}" destId="{8ED92A29-B80D-48FE-9630-610CB829DB4A}" srcOrd="3" destOrd="0" parTransId="{DCC3EADD-C9DD-44ED-BF5B-C132E81140CF}" sibTransId="{C6274D46-C436-4CF1-978E-6FBB2AE2E6F2}"/>
    <dgm:cxn modelId="{B949BF42-7BAC-4C11-8E3B-00B4B8B4330F}" type="presOf" srcId="{F7201BC9-1CE3-4A89-AD24-0D84F4B63DC9}" destId="{2D495297-BEAA-4AEA-9A50-33E92BEFA8B9}" srcOrd="0" destOrd="0" presId="urn:microsoft.com/office/officeart/2005/8/layout/lProcess2"/>
    <dgm:cxn modelId="{6B154968-93EF-4941-8F62-C8FF0DE5B7DF}" srcId="{081D7883-CDA5-4F3D-88A0-14229C8EB2E8}" destId="{29354265-2B7F-415E-A365-3EFD676633E9}" srcOrd="0" destOrd="0" parTransId="{7A0B2B70-A7F0-461C-BC45-D4EB25CC0DFE}" sibTransId="{B07BD1F8-910D-4D62-BE13-659CC41A7E75}"/>
    <dgm:cxn modelId="{937A3349-91FB-4FD4-BF31-AE1B9215C2E5}" type="presOf" srcId="{D75CDB3C-C050-4002-AFDA-3D6972EB0B8E}" destId="{3437DB88-F6E9-46F6-93D9-D057869F1F2D}" srcOrd="0" destOrd="0" presId="urn:microsoft.com/office/officeart/2005/8/layout/lProcess2"/>
    <dgm:cxn modelId="{F8D9F16B-C255-47A4-96EC-18CD4CDA59E0}" srcId="{29354265-2B7F-415E-A365-3EFD676633E9}" destId="{EC87B781-EE86-4913-BE1E-3E30F41A8380}" srcOrd="0" destOrd="0" parTransId="{80175FF2-933C-4742-BC44-1B88C6B211CF}" sibTransId="{5E1AE838-5DB8-4AE1-B1E5-76AD0708CBDC}"/>
    <dgm:cxn modelId="{4F0DAB54-6D1C-4586-B94F-96C3E3899D36}" type="presOf" srcId="{985A1B06-6064-45B3-9BA2-452DB78B998D}" destId="{5848B317-C600-4AD1-BAF7-251291F2911D}" srcOrd="0" destOrd="1" presId="urn:microsoft.com/office/officeart/2005/8/layout/lProcess2"/>
    <dgm:cxn modelId="{7385A657-DA56-4A44-8C63-EAA6BC254EE6}" type="presOf" srcId="{CA167060-E140-4B87-8249-648FAA1D9F8A}" destId="{5848B317-C600-4AD1-BAF7-251291F2911D}" srcOrd="0" destOrd="0" presId="urn:microsoft.com/office/officeart/2005/8/layout/lProcess2"/>
    <dgm:cxn modelId="{1E20558B-4429-4538-A914-240541BFC600}" srcId="{29354265-2B7F-415E-A365-3EFD676633E9}" destId="{D75CDB3C-C050-4002-AFDA-3D6972EB0B8E}" srcOrd="2" destOrd="0" parTransId="{995EB057-85B5-4ECF-B4E5-36F2EE1F5B71}" sibTransId="{99619ECF-884C-4E38-AA30-3EC082008EEE}"/>
    <dgm:cxn modelId="{7DB3E9A6-7B54-48E4-AB4E-98F6D6B1DFB5}" type="presOf" srcId="{348EE9C5-3650-4861-84F7-967B8469CD53}" destId="{DD8EB858-2E41-427F-8C7C-B08A08B03B8C}" srcOrd="0" destOrd="0" presId="urn:microsoft.com/office/officeart/2005/8/layout/lProcess2"/>
    <dgm:cxn modelId="{FC65C0B6-97FC-43B0-9026-320554F158DA}" type="presOf" srcId="{72550952-923C-495B-8B24-85F99070D941}" destId="{65CB5FB2-3D15-4A7A-BF9C-1326EA0480FF}" srcOrd="0" destOrd="0" presId="urn:microsoft.com/office/officeart/2005/8/layout/lProcess2"/>
    <dgm:cxn modelId="{EAEF72CF-317D-4BDD-8F29-A2DA41A71348}" type="presOf" srcId="{29354265-2B7F-415E-A365-3EFD676633E9}" destId="{7673DC76-5A25-4964-B579-5224DFD76492}" srcOrd="0" destOrd="0" presId="urn:microsoft.com/office/officeart/2005/8/layout/lProcess2"/>
    <dgm:cxn modelId="{62A2D4D8-6281-4FEF-926E-7BA149C594CA}" srcId="{29354265-2B7F-415E-A365-3EFD676633E9}" destId="{CA167060-E140-4B87-8249-648FAA1D9F8A}" srcOrd="6" destOrd="0" parTransId="{AF99B004-2E50-4BEF-8A08-17C4063558E2}" sibTransId="{16F0B1BF-C477-46B1-92BD-A1D60248BF4A}"/>
    <dgm:cxn modelId="{63A4CAE3-E4B3-4061-B7A6-7151890EFAF6}" srcId="{29354265-2B7F-415E-A365-3EFD676633E9}" destId="{72550952-923C-495B-8B24-85F99070D941}" srcOrd="1" destOrd="0" parTransId="{2CB38810-AF3F-4C99-B8FD-5885E7D25F2D}" sibTransId="{D58F23AE-8A9A-4094-9081-A2EE156BABCC}"/>
    <dgm:cxn modelId="{03C5A3E9-A72D-4E2E-B58E-E1AAE35CD3B9}" type="presOf" srcId="{29354265-2B7F-415E-A365-3EFD676633E9}" destId="{00D63552-3803-4B24-ACB6-1D24104FEB58}" srcOrd="1" destOrd="0" presId="urn:microsoft.com/office/officeart/2005/8/layout/lProcess2"/>
    <dgm:cxn modelId="{B1C1ABEE-32A8-4C23-8A97-878F3CF87D24}" srcId="{29354265-2B7F-415E-A365-3EFD676633E9}" destId="{348EE9C5-3650-4861-84F7-967B8469CD53}" srcOrd="4" destOrd="0" parTransId="{3D230FBF-89B8-419C-A83A-52255F55B050}" sibTransId="{818880A2-5D9C-4CFB-AA63-E13FF0EBF4B9}"/>
    <dgm:cxn modelId="{3F17ACF6-E27C-4BA9-8284-83308E8B9105}" type="presOf" srcId="{8ED92A29-B80D-48FE-9630-610CB829DB4A}" destId="{ADC8B96C-E84C-49D3-B235-68D7DB196C11}" srcOrd="0" destOrd="0" presId="urn:microsoft.com/office/officeart/2005/8/layout/lProcess2"/>
    <dgm:cxn modelId="{24023DF7-74B5-46F7-A8D7-0C12AA68D71A}" srcId="{29354265-2B7F-415E-A365-3EFD676633E9}" destId="{F7201BC9-1CE3-4A89-AD24-0D84F4B63DC9}" srcOrd="5" destOrd="0" parTransId="{8EB9F17B-63AD-45B8-9FED-8303F6EF0F54}" sibTransId="{3BF865D6-FF90-49EC-AFE5-C7F0C2640ADE}"/>
    <dgm:cxn modelId="{B61F4B72-D887-466A-8DC3-B769B27DD555}" type="presParOf" srcId="{2A6BFF86-7895-425C-ABE8-DE2F5294EECD}" destId="{199B3F67-0834-44A6-8A67-4C5E8B4160CC}" srcOrd="0" destOrd="0" presId="urn:microsoft.com/office/officeart/2005/8/layout/lProcess2"/>
    <dgm:cxn modelId="{9A84D3D7-54DF-4378-ABD9-BF2F1BCF8445}" type="presParOf" srcId="{199B3F67-0834-44A6-8A67-4C5E8B4160CC}" destId="{7673DC76-5A25-4964-B579-5224DFD76492}" srcOrd="0" destOrd="0" presId="urn:microsoft.com/office/officeart/2005/8/layout/lProcess2"/>
    <dgm:cxn modelId="{68DD745D-A76E-46FE-B0D3-D780ED3B090E}" type="presParOf" srcId="{199B3F67-0834-44A6-8A67-4C5E8B4160CC}" destId="{00D63552-3803-4B24-ACB6-1D24104FEB58}" srcOrd="1" destOrd="0" presId="urn:microsoft.com/office/officeart/2005/8/layout/lProcess2"/>
    <dgm:cxn modelId="{D0B9DCC6-5026-4D21-9DFC-553A88A37EE0}" type="presParOf" srcId="{199B3F67-0834-44A6-8A67-4C5E8B4160CC}" destId="{24DDA839-653F-45D5-85CB-EFC055AAD9F2}" srcOrd="2" destOrd="0" presId="urn:microsoft.com/office/officeart/2005/8/layout/lProcess2"/>
    <dgm:cxn modelId="{79FE5DFF-1CC0-4C9F-89AB-D2995A92EDAB}" type="presParOf" srcId="{24DDA839-653F-45D5-85CB-EFC055AAD9F2}" destId="{561E47F0-8A9A-44C8-A0F5-CE4F9DB1FE1F}" srcOrd="0" destOrd="0" presId="urn:microsoft.com/office/officeart/2005/8/layout/lProcess2"/>
    <dgm:cxn modelId="{E2C09FDE-F56B-4C7A-8135-570A7FB7A39D}" type="presParOf" srcId="{561E47F0-8A9A-44C8-A0F5-CE4F9DB1FE1F}" destId="{EF2FDE6C-AAE6-4768-ADB6-5A1DFD4878B1}" srcOrd="0" destOrd="0" presId="urn:microsoft.com/office/officeart/2005/8/layout/lProcess2"/>
    <dgm:cxn modelId="{601507F8-80CB-4AAB-9172-01750073654C}" type="presParOf" srcId="{561E47F0-8A9A-44C8-A0F5-CE4F9DB1FE1F}" destId="{12913C95-F564-44A2-893A-BDF4C6DC74A1}" srcOrd="1" destOrd="0" presId="urn:microsoft.com/office/officeart/2005/8/layout/lProcess2"/>
    <dgm:cxn modelId="{19B18AA0-B617-4834-8C7D-4ECDDFAF70F3}" type="presParOf" srcId="{561E47F0-8A9A-44C8-A0F5-CE4F9DB1FE1F}" destId="{65CB5FB2-3D15-4A7A-BF9C-1326EA0480FF}" srcOrd="2" destOrd="0" presId="urn:microsoft.com/office/officeart/2005/8/layout/lProcess2"/>
    <dgm:cxn modelId="{29E73D51-330A-4FBA-9632-536381641123}" type="presParOf" srcId="{561E47F0-8A9A-44C8-A0F5-CE4F9DB1FE1F}" destId="{3F53BC71-4C2A-44F7-8649-F80B05234BDB}" srcOrd="3" destOrd="0" presId="urn:microsoft.com/office/officeart/2005/8/layout/lProcess2"/>
    <dgm:cxn modelId="{BF8F124E-C603-43C3-8724-8951DD0C843A}" type="presParOf" srcId="{561E47F0-8A9A-44C8-A0F5-CE4F9DB1FE1F}" destId="{3437DB88-F6E9-46F6-93D9-D057869F1F2D}" srcOrd="4" destOrd="0" presId="urn:microsoft.com/office/officeart/2005/8/layout/lProcess2"/>
    <dgm:cxn modelId="{C533251B-FB53-48E5-83A3-7C80C8BB5BFC}" type="presParOf" srcId="{561E47F0-8A9A-44C8-A0F5-CE4F9DB1FE1F}" destId="{CAEDB419-79AE-4E51-A554-86653C0E2723}" srcOrd="5" destOrd="0" presId="urn:microsoft.com/office/officeart/2005/8/layout/lProcess2"/>
    <dgm:cxn modelId="{4E4C87E2-5929-49FB-A2C0-D360BEED4393}" type="presParOf" srcId="{561E47F0-8A9A-44C8-A0F5-CE4F9DB1FE1F}" destId="{ADC8B96C-E84C-49D3-B235-68D7DB196C11}" srcOrd="6" destOrd="0" presId="urn:microsoft.com/office/officeart/2005/8/layout/lProcess2"/>
    <dgm:cxn modelId="{3D787133-803B-4D3B-83DE-9C185DEA2982}" type="presParOf" srcId="{561E47F0-8A9A-44C8-A0F5-CE4F9DB1FE1F}" destId="{E64B6AB0-F979-4A9D-92FE-917EC5A3EBE4}" srcOrd="7" destOrd="0" presId="urn:microsoft.com/office/officeart/2005/8/layout/lProcess2"/>
    <dgm:cxn modelId="{1D9D2D5B-D692-4BE2-A364-D850BC566878}" type="presParOf" srcId="{561E47F0-8A9A-44C8-A0F5-CE4F9DB1FE1F}" destId="{DD8EB858-2E41-427F-8C7C-B08A08B03B8C}" srcOrd="8" destOrd="0" presId="urn:microsoft.com/office/officeart/2005/8/layout/lProcess2"/>
    <dgm:cxn modelId="{D0C6FEEF-299A-4217-8B7B-8015BBBE6A5D}" type="presParOf" srcId="{561E47F0-8A9A-44C8-A0F5-CE4F9DB1FE1F}" destId="{90D3A4E2-F15E-45FE-8B4D-914B0EFDCE8F}" srcOrd="9" destOrd="0" presId="urn:microsoft.com/office/officeart/2005/8/layout/lProcess2"/>
    <dgm:cxn modelId="{0E1AC28A-3566-4431-AAD1-12A920241185}" type="presParOf" srcId="{561E47F0-8A9A-44C8-A0F5-CE4F9DB1FE1F}" destId="{2D495297-BEAA-4AEA-9A50-33E92BEFA8B9}" srcOrd="10" destOrd="0" presId="urn:microsoft.com/office/officeart/2005/8/layout/lProcess2"/>
    <dgm:cxn modelId="{DDED186A-C6A5-4F21-BEF1-9CE2F674F498}" type="presParOf" srcId="{561E47F0-8A9A-44C8-A0F5-CE4F9DB1FE1F}" destId="{37B1649F-AF14-40D4-81E0-93E857C4F0EE}" srcOrd="11" destOrd="0" presId="urn:microsoft.com/office/officeart/2005/8/layout/lProcess2"/>
    <dgm:cxn modelId="{4C50E5D9-1D54-4B2E-9088-0C56F52F8A8D}" type="presParOf" srcId="{561E47F0-8A9A-44C8-A0F5-CE4F9DB1FE1F}" destId="{5848B317-C600-4AD1-BAF7-251291F2911D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1EED2-41C1-402F-B73A-8CD5F62BC4A8}">
      <dsp:nvSpPr>
        <dsp:cNvPr id="0" name=""/>
        <dsp:cNvSpPr/>
      </dsp:nvSpPr>
      <dsp:spPr>
        <a:xfrm>
          <a:off x="2608108" y="2245686"/>
          <a:ext cx="4342371" cy="155744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168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Agenda </a:t>
          </a:r>
        </a:p>
      </dsp:txBody>
      <dsp:txXfrm>
        <a:off x="2684136" y="2321714"/>
        <a:ext cx="4190315" cy="1405388"/>
      </dsp:txXfrm>
    </dsp:sp>
    <dsp:sp modelId="{BFB9BACA-4CFA-41DC-9C1C-69901A809B81}">
      <dsp:nvSpPr>
        <dsp:cNvPr id="0" name=""/>
        <dsp:cNvSpPr/>
      </dsp:nvSpPr>
      <dsp:spPr>
        <a:xfrm>
          <a:off x="6893488" y="2426007"/>
          <a:ext cx="3772047" cy="1557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ES" sz="2000" b="0" kern="1200" dirty="0"/>
            <a:t>Proceso de Negocio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ES" altLang="es-ES" sz="2000" b="0" kern="1200" dirty="0"/>
            <a:t>Modelo CMMI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s-ES" sz="2000" b="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s-ES" sz="2000" b="0" kern="1200" dirty="0"/>
        </a:p>
      </dsp:txBody>
      <dsp:txXfrm>
        <a:off x="6893488" y="2426007"/>
        <a:ext cx="3772047" cy="1557444"/>
      </dsp:txXfrm>
    </dsp:sp>
    <dsp:sp modelId="{C11FA36E-D0B4-4A32-A20D-57E9344CD926}">
      <dsp:nvSpPr>
        <dsp:cNvPr id="0" name=""/>
        <dsp:cNvSpPr/>
      </dsp:nvSpPr>
      <dsp:spPr>
        <a:xfrm>
          <a:off x="265572" y="655727"/>
          <a:ext cx="2692529" cy="269281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A8868-3CA2-4C5A-9276-2F19DC3E4C3D}">
      <dsp:nvSpPr>
        <dsp:cNvPr id="0" name=""/>
        <dsp:cNvSpPr/>
      </dsp:nvSpPr>
      <dsp:spPr>
        <a:xfrm>
          <a:off x="2993438" y="3523848"/>
          <a:ext cx="1703240" cy="170324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b="1" kern="1200">
              <a:latin typeface="+mn-lt"/>
            </a:rPr>
            <a:t>Podemos lograrlo a través de la mejora de la calidad </a:t>
          </a:r>
          <a:endParaRPr lang="es-ES" sz="1300" b="1" kern="1200" dirty="0">
            <a:latin typeface="+mn-lt"/>
          </a:endParaRPr>
        </a:p>
      </dsp:txBody>
      <dsp:txXfrm>
        <a:off x="3242872" y="3773282"/>
        <a:ext cx="1204372" cy="1204372"/>
      </dsp:txXfrm>
    </dsp:sp>
    <dsp:sp modelId="{1B418EA3-E3C3-4E0E-B471-512843AF93A1}">
      <dsp:nvSpPr>
        <dsp:cNvPr id="0" name=""/>
        <dsp:cNvSpPr/>
      </dsp:nvSpPr>
      <dsp:spPr>
        <a:xfrm rot="10800000">
          <a:off x="599220" y="4132757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A4711-A4D9-4B57-9D50-874F80C6944A}">
      <dsp:nvSpPr>
        <dsp:cNvPr id="0" name=""/>
        <dsp:cNvSpPr/>
      </dsp:nvSpPr>
      <dsp:spPr>
        <a:xfrm>
          <a:off x="3086" y="3898561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Aplicaciones con cero defectos.</a:t>
          </a:r>
          <a:endParaRPr lang="es-ES" sz="1300" kern="1200" dirty="0">
            <a:latin typeface="+mn-lt"/>
          </a:endParaRPr>
        </a:p>
      </dsp:txBody>
      <dsp:txXfrm>
        <a:off x="31022" y="3926497"/>
        <a:ext cx="1136396" cy="897942"/>
      </dsp:txXfrm>
    </dsp:sp>
    <dsp:sp modelId="{CF165F42-78E3-4C16-8D42-39DD83EECE8A}">
      <dsp:nvSpPr>
        <dsp:cNvPr id="0" name=""/>
        <dsp:cNvSpPr/>
      </dsp:nvSpPr>
      <dsp:spPr>
        <a:xfrm rot="12342857">
          <a:off x="808628" y="3215279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1599678"/>
            <a:satOff val="751"/>
            <a:lumOff val="2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DE4C4-39FF-4593-880A-0913B996B50F}">
      <dsp:nvSpPr>
        <dsp:cNvPr id="0" name=""/>
        <dsp:cNvSpPr/>
      </dsp:nvSpPr>
      <dsp:spPr>
        <a:xfrm>
          <a:off x="324525" y="2490245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1599678"/>
            <a:satOff val="751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Costo de rehacer igual a cero.</a:t>
          </a:r>
        </a:p>
      </dsp:txBody>
      <dsp:txXfrm>
        <a:off x="352461" y="2518181"/>
        <a:ext cx="1136396" cy="897942"/>
      </dsp:txXfrm>
    </dsp:sp>
    <dsp:sp modelId="{8862B3E4-FB4F-4854-B703-AA9A849B3442}">
      <dsp:nvSpPr>
        <dsp:cNvPr id="0" name=""/>
        <dsp:cNvSpPr/>
      </dsp:nvSpPr>
      <dsp:spPr>
        <a:xfrm rot="13885714">
          <a:off x="1395377" y="2479519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3199357"/>
            <a:satOff val="1503"/>
            <a:lumOff val="5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C54E0-4AEB-4718-A173-6981DCAB3D1D}">
      <dsp:nvSpPr>
        <dsp:cNvPr id="0" name=""/>
        <dsp:cNvSpPr/>
      </dsp:nvSpPr>
      <dsp:spPr>
        <a:xfrm>
          <a:off x="1225177" y="1360863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3199357"/>
            <a:satOff val="1503"/>
            <a:lumOff val="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Estimaciones más precisas.</a:t>
          </a:r>
        </a:p>
      </dsp:txBody>
      <dsp:txXfrm>
        <a:off x="1253113" y="1388799"/>
        <a:ext cx="1136396" cy="897942"/>
      </dsp:txXfrm>
    </dsp:sp>
    <dsp:sp modelId="{E26050A7-9861-4169-B5DF-76233A0E491A}">
      <dsp:nvSpPr>
        <dsp:cNvPr id="0" name=""/>
        <dsp:cNvSpPr/>
      </dsp:nvSpPr>
      <dsp:spPr>
        <a:xfrm rot="15428571">
          <a:off x="2243254" y="2071203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4799035"/>
            <a:satOff val="2254"/>
            <a:lumOff val="8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58978-DCEC-4A1A-B0DE-79B98D5D604C}">
      <dsp:nvSpPr>
        <dsp:cNvPr id="0" name=""/>
        <dsp:cNvSpPr/>
      </dsp:nvSpPr>
      <dsp:spPr>
        <a:xfrm>
          <a:off x="2526657" y="734103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4799035"/>
            <a:satOff val="2254"/>
            <a:lumOff val="8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>
              <a:latin typeface="+mn-lt"/>
            </a:rPr>
            <a:t>Más desarrollo y menos mantenimiento.</a:t>
          </a:r>
          <a:endParaRPr lang="es-PE" altLang="es-ES" sz="1300" kern="1200" dirty="0">
            <a:latin typeface="+mn-lt"/>
          </a:endParaRPr>
        </a:p>
      </dsp:txBody>
      <dsp:txXfrm>
        <a:off x="2554593" y="762039"/>
        <a:ext cx="1136396" cy="897942"/>
      </dsp:txXfrm>
    </dsp:sp>
    <dsp:sp modelId="{6806EA6F-919B-43B3-A3A3-D887CA110DCA}">
      <dsp:nvSpPr>
        <dsp:cNvPr id="0" name=""/>
        <dsp:cNvSpPr/>
      </dsp:nvSpPr>
      <dsp:spPr>
        <a:xfrm rot="16971429">
          <a:off x="3184327" y="2071203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6398714"/>
            <a:satOff val="3006"/>
            <a:lumOff val="11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B1574-EBA5-40FC-8DF4-76D3FF97E50B}">
      <dsp:nvSpPr>
        <dsp:cNvPr id="0" name=""/>
        <dsp:cNvSpPr/>
      </dsp:nvSpPr>
      <dsp:spPr>
        <a:xfrm>
          <a:off x="3971191" y="734103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6398714"/>
            <a:satOff val="3006"/>
            <a:lumOff val="11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Prácticas con estándares internacionales.</a:t>
          </a:r>
        </a:p>
      </dsp:txBody>
      <dsp:txXfrm>
        <a:off x="3999127" y="762039"/>
        <a:ext cx="1136396" cy="897942"/>
      </dsp:txXfrm>
    </dsp:sp>
    <dsp:sp modelId="{0B560F7E-D82A-467C-947C-66F226036BFF}">
      <dsp:nvSpPr>
        <dsp:cNvPr id="0" name=""/>
        <dsp:cNvSpPr/>
      </dsp:nvSpPr>
      <dsp:spPr>
        <a:xfrm rot="18514286">
          <a:off x="4032204" y="2479519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7998392"/>
            <a:satOff val="3757"/>
            <a:lumOff val="13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71FD5-D304-4B17-9C93-366B1DDAA1B7}">
      <dsp:nvSpPr>
        <dsp:cNvPr id="0" name=""/>
        <dsp:cNvSpPr/>
      </dsp:nvSpPr>
      <dsp:spPr>
        <a:xfrm>
          <a:off x="5272671" y="1360863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7998392"/>
            <a:satOff val="3757"/>
            <a:lumOff val="1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>
              <a:latin typeface="+mn-lt"/>
            </a:rPr>
            <a:t>Gestión de los cambios.</a:t>
          </a:r>
          <a:endParaRPr lang="es-PE" altLang="es-ES" sz="1300" kern="1200" dirty="0">
            <a:latin typeface="+mn-lt"/>
          </a:endParaRPr>
        </a:p>
      </dsp:txBody>
      <dsp:txXfrm>
        <a:off x="5300607" y="1388799"/>
        <a:ext cx="1136396" cy="897942"/>
      </dsp:txXfrm>
    </dsp:sp>
    <dsp:sp modelId="{8AFCA8BB-D139-4D18-A87C-388B6D0C97A3}">
      <dsp:nvSpPr>
        <dsp:cNvPr id="0" name=""/>
        <dsp:cNvSpPr/>
      </dsp:nvSpPr>
      <dsp:spPr>
        <a:xfrm rot="20057143">
          <a:off x="4618953" y="3215279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9598071"/>
            <a:satOff val="4509"/>
            <a:lumOff val="1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D979E-E588-4578-88C7-62BF74EF5D9C}">
      <dsp:nvSpPr>
        <dsp:cNvPr id="0" name=""/>
        <dsp:cNvSpPr/>
      </dsp:nvSpPr>
      <dsp:spPr>
        <a:xfrm>
          <a:off x="6173324" y="2490245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9598071"/>
            <a:satOff val="4509"/>
            <a:lumOff val="1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Modelo de tercerización con proveedores.</a:t>
          </a:r>
        </a:p>
      </dsp:txBody>
      <dsp:txXfrm>
        <a:off x="6201260" y="2518181"/>
        <a:ext cx="1136396" cy="897942"/>
      </dsp:txXfrm>
    </dsp:sp>
    <dsp:sp modelId="{45A96474-A6AE-4ABF-830E-F52D1B3FC95F}">
      <dsp:nvSpPr>
        <dsp:cNvPr id="0" name=""/>
        <dsp:cNvSpPr/>
      </dsp:nvSpPr>
      <dsp:spPr>
        <a:xfrm>
          <a:off x="4828361" y="4132757"/>
          <a:ext cx="2262536" cy="4854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11197749"/>
            <a:satOff val="5260"/>
            <a:lumOff val="19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7DF8F-BDC6-4738-A374-838736798E09}">
      <dsp:nvSpPr>
        <dsp:cNvPr id="0" name=""/>
        <dsp:cNvSpPr/>
      </dsp:nvSpPr>
      <dsp:spPr>
        <a:xfrm>
          <a:off x="6494763" y="3898561"/>
          <a:ext cx="1192268" cy="953814"/>
        </a:xfrm>
        <a:prstGeom prst="roundRect">
          <a:avLst>
            <a:gd name="adj" fmla="val 10000"/>
          </a:avLst>
        </a:prstGeom>
        <a:solidFill>
          <a:schemeClr val="accent4">
            <a:hueOff val="-11197749"/>
            <a:satOff val="5260"/>
            <a:lumOff val="1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altLang="es-ES" sz="1300" kern="1200" dirty="0">
              <a:latin typeface="+mn-lt"/>
            </a:rPr>
            <a:t>Menor tiempo de salida al mercado.</a:t>
          </a:r>
        </a:p>
      </dsp:txBody>
      <dsp:txXfrm>
        <a:off x="6522699" y="3926497"/>
        <a:ext cx="1136396" cy="897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B1C97-3541-4DF1-8025-5773F4265FF7}">
      <dsp:nvSpPr>
        <dsp:cNvPr id="0" name=""/>
        <dsp:cNvSpPr/>
      </dsp:nvSpPr>
      <dsp:spPr>
        <a:xfrm>
          <a:off x="1448463" y="2324876"/>
          <a:ext cx="1928438" cy="1928438"/>
        </a:xfrm>
        <a:prstGeom prst="donut">
          <a:avLst>
            <a:gd name="adj" fmla="val 2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2D6BA-E975-4B2F-94A1-44A2FC47569D}">
      <dsp:nvSpPr>
        <dsp:cNvPr id="0" name=""/>
        <dsp:cNvSpPr/>
      </dsp:nvSpPr>
      <dsp:spPr>
        <a:xfrm rot="17700000">
          <a:off x="2127957" y="752805"/>
          <a:ext cx="2397262" cy="1155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Como lograrlo?</a:t>
          </a:r>
        </a:p>
      </dsp:txBody>
      <dsp:txXfrm>
        <a:off x="2127957" y="752805"/>
        <a:ext cx="2397262" cy="1155295"/>
      </dsp:txXfrm>
    </dsp:sp>
    <dsp:sp modelId="{96076408-4082-46A2-9F84-365EC50420ED}">
      <dsp:nvSpPr>
        <dsp:cNvPr id="0" name=""/>
        <dsp:cNvSpPr/>
      </dsp:nvSpPr>
      <dsp:spPr>
        <a:xfrm>
          <a:off x="3522158" y="2788604"/>
          <a:ext cx="1000981" cy="10009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3878E-AD53-46EB-A3FE-0F8745051B3B}">
      <dsp:nvSpPr>
        <dsp:cNvPr id="0" name=""/>
        <dsp:cNvSpPr/>
      </dsp:nvSpPr>
      <dsp:spPr>
        <a:xfrm rot="17700000">
          <a:off x="2336632" y="4181812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Comunicación</a:t>
          </a:r>
        </a:p>
      </dsp:txBody>
      <dsp:txXfrm>
        <a:off x="2336632" y="4181812"/>
        <a:ext cx="2073745" cy="999882"/>
      </dsp:txXfrm>
    </dsp:sp>
    <dsp:sp modelId="{6F184A9D-C190-4516-9B4E-BAB9DC5C2D71}">
      <dsp:nvSpPr>
        <dsp:cNvPr id="0" name=""/>
        <dsp:cNvSpPr/>
      </dsp:nvSpPr>
      <dsp:spPr>
        <a:xfrm rot="17700000">
          <a:off x="3634920" y="1396496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04F40-EE44-4A86-91DF-EF1E68CF7C0C}">
      <dsp:nvSpPr>
        <dsp:cNvPr id="0" name=""/>
        <dsp:cNvSpPr/>
      </dsp:nvSpPr>
      <dsp:spPr>
        <a:xfrm>
          <a:off x="4668242" y="2788604"/>
          <a:ext cx="1000981" cy="1000981"/>
        </a:xfrm>
        <a:prstGeom prst="ellipse">
          <a:avLst/>
        </a:prstGeom>
        <a:solidFill>
          <a:schemeClr val="accent5">
            <a:hueOff val="276562"/>
            <a:satOff val="3140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49162-64F9-49BE-B63E-38FD2F94EA1C}">
      <dsp:nvSpPr>
        <dsp:cNvPr id="0" name=""/>
        <dsp:cNvSpPr/>
      </dsp:nvSpPr>
      <dsp:spPr>
        <a:xfrm rot="17700000">
          <a:off x="3482716" y="4181812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Trabajo en Equipo</a:t>
          </a:r>
        </a:p>
      </dsp:txBody>
      <dsp:txXfrm>
        <a:off x="3482716" y="4181812"/>
        <a:ext cx="2073745" cy="999882"/>
      </dsp:txXfrm>
    </dsp:sp>
    <dsp:sp modelId="{2ACD9375-D29E-4805-B361-8A714890676E}">
      <dsp:nvSpPr>
        <dsp:cNvPr id="0" name=""/>
        <dsp:cNvSpPr/>
      </dsp:nvSpPr>
      <dsp:spPr>
        <a:xfrm rot="17700000">
          <a:off x="4781004" y="1396496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6F0D2-0E63-4CA3-ABB7-10CFEBBB4CEE}">
      <dsp:nvSpPr>
        <dsp:cNvPr id="0" name=""/>
        <dsp:cNvSpPr/>
      </dsp:nvSpPr>
      <dsp:spPr>
        <a:xfrm>
          <a:off x="5814326" y="2788604"/>
          <a:ext cx="1000981" cy="1000981"/>
        </a:xfrm>
        <a:prstGeom prst="ellipse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B261F-1CF9-444C-8F17-428690137DFD}">
      <dsp:nvSpPr>
        <dsp:cNvPr id="0" name=""/>
        <dsp:cNvSpPr/>
      </dsp:nvSpPr>
      <dsp:spPr>
        <a:xfrm rot="17700000">
          <a:off x="4628801" y="4181812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Flexibilidad y Adaptabilidad</a:t>
          </a:r>
        </a:p>
      </dsp:txBody>
      <dsp:txXfrm>
        <a:off x="4628801" y="4181812"/>
        <a:ext cx="2073745" cy="999882"/>
      </dsp:txXfrm>
    </dsp:sp>
    <dsp:sp modelId="{A3D41486-0CB5-4243-A4E4-08FC8EEE979D}">
      <dsp:nvSpPr>
        <dsp:cNvPr id="0" name=""/>
        <dsp:cNvSpPr/>
      </dsp:nvSpPr>
      <dsp:spPr>
        <a:xfrm rot="17700000">
          <a:off x="5927088" y="1396496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85E40-BA6A-4987-B076-1A81BAE080EB}">
      <dsp:nvSpPr>
        <dsp:cNvPr id="0" name=""/>
        <dsp:cNvSpPr/>
      </dsp:nvSpPr>
      <dsp:spPr>
        <a:xfrm>
          <a:off x="6960411" y="2788604"/>
          <a:ext cx="1000981" cy="1000981"/>
        </a:xfrm>
        <a:prstGeom prst="ellipse">
          <a:avLst/>
        </a:prstGeom>
        <a:solidFill>
          <a:schemeClr val="accent5">
            <a:hueOff val="829686"/>
            <a:satOff val="9421"/>
            <a:lumOff val="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6A07F-ED86-4978-8934-EEB08F92A18B}">
      <dsp:nvSpPr>
        <dsp:cNvPr id="0" name=""/>
        <dsp:cNvSpPr/>
      </dsp:nvSpPr>
      <dsp:spPr>
        <a:xfrm rot="17700000">
          <a:off x="5774885" y="4181812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Creatividad e Innovación </a:t>
          </a:r>
        </a:p>
      </dsp:txBody>
      <dsp:txXfrm>
        <a:off x="5774885" y="4181812"/>
        <a:ext cx="2073745" cy="999882"/>
      </dsp:txXfrm>
    </dsp:sp>
    <dsp:sp modelId="{1A9E140D-5670-49DD-B12F-E760FC980CB0}">
      <dsp:nvSpPr>
        <dsp:cNvPr id="0" name=""/>
        <dsp:cNvSpPr/>
      </dsp:nvSpPr>
      <dsp:spPr>
        <a:xfrm rot="17700000">
          <a:off x="7073172" y="1396496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FF17A-2804-4D04-9D03-C071B6B5377A}">
      <dsp:nvSpPr>
        <dsp:cNvPr id="0" name=""/>
        <dsp:cNvSpPr/>
      </dsp:nvSpPr>
      <dsp:spPr>
        <a:xfrm>
          <a:off x="8106495" y="2788604"/>
          <a:ext cx="1000981" cy="1000981"/>
        </a:xfrm>
        <a:prstGeom prst="ellipse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F2A89-8482-4CD3-9C61-F64092F4B75A}">
      <dsp:nvSpPr>
        <dsp:cNvPr id="0" name=""/>
        <dsp:cNvSpPr/>
      </dsp:nvSpPr>
      <dsp:spPr>
        <a:xfrm rot="17700000">
          <a:off x="6920969" y="4181812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720" bIns="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Proactividad e Iniciativa</a:t>
          </a:r>
        </a:p>
      </dsp:txBody>
      <dsp:txXfrm>
        <a:off x="6920969" y="4181812"/>
        <a:ext cx="2073745" cy="999882"/>
      </dsp:txXfrm>
    </dsp:sp>
    <dsp:sp modelId="{508B9CEE-E6D8-449C-BBA1-1A61E898CE33}">
      <dsp:nvSpPr>
        <dsp:cNvPr id="0" name=""/>
        <dsp:cNvSpPr/>
      </dsp:nvSpPr>
      <dsp:spPr>
        <a:xfrm rot="17700000">
          <a:off x="8219257" y="1396496"/>
          <a:ext cx="2073745" cy="99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3DC76-5A25-4964-B579-5224DFD76492}">
      <dsp:nvSpPr>
        <dsp:cNvPr id="0" name=""/>
        <dsp:cNvSpPr/>
      </dsp:nvSpPr>
      <dsp:spPr>
        <a:xfrm>
          <a:off x="5469" y="0"/>
          <a:ext cx="5595200" cy="28719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ETAPAS</a:t>
          </a:r>
        </a:p>
      </dsp:txBody>
      <dsp:txXfrm>
        <a:off x="5469" y="0"/>
        <a:ext cx="5595200" cy="861596"/>
      </dsp:txXfrm>
    </dsp:sp>
    <dsp:sp modelId="{EF2FDE6C-AAE6-4768-ADB6-5A1DFD4878B1}">
      <dsp:nvSpPr>
        <dsp:cNvPr id="0" name=""/>
        <dsp:cNvSpPr/>
      </dsp:nvSpPr>
      <dsp:spPr>
        <a:xfrm>
          <a:off x="562254" y="863349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Implementación</a:t>
          </a:r>
        </a:p>
      </dsp:txBody>
      <dsp:txXfrm>
        <a:off x="569142" y="870237"/>
        <a:ext cx="4462384" cy="221396"/>
      </dsp:txXfrm>
    </dsp:sp>
    <dsp:sp modelId="{65CB5FB2-3D15-4A7A-BF9C-1326EA0480FF}">
      <dsp:nvSpPr>
        <dsp:cNvPr id="0" name=""/>
        <dsp:cNvSpPr/>
      </dsp:nvSpPr>
      <dsp:spPr>
        <a:xfrm>
          <a:off x="562254" y="1134702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184375"/>
            <a:satOff val="2093"/>
            <a:lumOff val="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Desarrollo</a:t>
          </a:r>
        </a:p>
      </dsp:txBody>
      <dsp:txXfrm>
        <a:off x="569142" y="1141590"/>
        <a:ext cx="4462384" cy="221396"/>
      </dsp:txXfrm>
    </dsp:sp>
    <dsp:sp modelId="{3437DB88-F6E9-46F6-93D9-D057869F1F2D}">
      <dsp:nvSpPr>
        <dsp:cNvPr id="0" name=""/>
        <dsp:cNvSpPr/>
      </dsp:nvSpPr>
      <dsp:spPr>
        <a:xfrm>
          <a:off x="562254" y="1406054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368749"/>
            <a:satOff val="4187"/>
            <a:lumOff val="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Proyecto</a:t>
          </a:r>
        </a:p>
      </dsp:txBody>
      <dsp:txXfrm>
        <a:off x="569142" y="1412942"/>
        <a:ext cx="4462384" cy="221396"/>
      </dsp:txXfrm>
    </dsp:sp>
    <dsp:sp modelId="{ADC8B96C-E84C-49D3-B235-68D7DB196C11}">
      <dsp:nvSpPr>
        <dsp:cNvPr id="0" name=""/>
        <dsp:cNvSpPr/>
      </dsp:nvSpPr>
      <dsp:spPr>
        <a:xfrm>
          <a:off x="562254" y="1677407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Producto</a:t>
          </a:r>
        </a:p>
      </dsp:txBody>
      <dsp:txXfrm>
        <a:off x="569142" y="1684295"/>
        <a:ext cx="4462384" cy="221396"/>
      </dsp:txXfrm>
    </dsp:sp>
    <dsp:sp modelId="{DD8EB858-2E41-427F-8C7C-B08A08B03B8C}">
      <dsp:nvSpPr>
        <dsp:cNvPr id="0" name=""/>
        <dsp:cNvSpPr/>
      </dsp:nvSpPr>
      <dsp:spPr>
        <a:xfrm>
          <a:off x="562254" y="1948759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737499"/>
            <a:satOff val="8374"/>
            <a:lumOff val="75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Nivel de Madurez</a:t>
          </a:r>
        </a:p>
      </dsp:txBody>
      <dsp:txXfrm>
        <a:off x="569142" y="1955647"/>
        <a:ext cx="4462384" cy="221396"/>
      </dsp:txXfrm>
    </dsp:sp>
    <dsp:sp modelId="{2D495297-BEAA-4AEA-9A50-33E92BEFA8B9}">
      <dsp:nvSpPr>
        <dsp:cNvPr id="0" name=""/>
        <dsp:cNvSpPr/>
      </dsp:nvSpPr>
      <dsp:spPr>
        <a:xfrm>
          <a:off x="562254" y="2220112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921873"/>
            <a:satOff val="10467"/>
            <a:lumOff val="94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Áreas de Proceso</a:t>
          </a:r>
        </a:p>
      </dsp:txBody>
      <dsp:txXfrm>
        <a:off x="569142" y="2227000"/>
        <a:ext cx="4462384" cy="221396"/>
      </dsp:txXfrm>
    </dsp:sp>
    <dsp:sp modelId="{5848B317-C600-4AD1-BAF7-251291F2911D}">
      <dsp:nvSpPr>
        <dsp:cNvPr id="0" name=""/>
        <dsp:cNvSpPr/>
      </dsp:nvSpPr>
      <dsp:spPr>
        <a:xfrm>
          <a:off x="562254" y="2491464"/>
          <a:ext cx="4476160" cy="235172"/>
        </a:xfrm>
        <a:prstGeom prst="roundRect">
          <a:avLst>
            <a:gd name="adj" fmla="val 10000"/>
          </a:avLst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Prácticas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Prácticas específicas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Prácticas genéricas</a:t>
          </a:r>
        </a:p>
      </dsp:txBody>
      <dsp:txXfrm>
        <a:off x="569142" y="2498352"/>
        <a:ext cx="4462384" cy="221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36924-5330-489C-B2DA-AD23EA25A8F5}" type="datetimeFigureOut">
              <a:rPr lang="es-ES" smtClean="0"/>
              <a:t>12/08/2018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90DC6-C7C2-4407-9A40-A088FD3C18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08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39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42579-78D0-4901-9DBF-41129F19D640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968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s-E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2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3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3025" y="711200"/>
            <a:ext cx="6994525" cy="3935413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5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3025" y="711200"/>
            <a:ext cx="6994525" cy="393541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2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05772E1-2957-41B3-82A8-7883D604E387}" type="slidenum">
              <a:rPr lang="es-ES" sz="1200"/>
              <a:pPr algn="r"/>
              <a:t>21</a:t>
            </a:fld>
            <a:endParaRPr lang="es-E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867DF6-0BDF-4A3B-82F3-65E6A7CD00D5}" type="slidenum">
              <a:rPr lang="es-ES" sz="1200"/>
              <a:pPr algn="r"/>
              <a:t>23</a:t>
            </a:fld>
            <a:endParaRPr lang="es-E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88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F2C19-AD4E-4BA8-977E-F8B4CF558B9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246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s-E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8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1BEA-5646-4836-BE83-D15592CF1304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4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E8A-B24A-4DD7-9958-1D0DD1F4A8E2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50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BA8B-E945-4E49-8F6A-D703F6C1218F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81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8E7E-78F8-4118-8A3A-7A44ED9BA039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076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A8589-754E-4D44-9FF2-DA5ABD6C06CC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668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D7C-A4C5-4A4E-8263-9E4D1BFA7DD6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84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0C2B-6C76-4C29-8B47-BDF68DA6CE3C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851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4B993-A023-43E8-B537-EDE9DE4D7228}" type="datetime1">
              <a:rPr lang="en-US" smtClean="0"/>
              <a:t>8/12/2018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378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DF67-A3F5-4A7E-8FE0-B6094272B907}" type="datetime1">
              <a:rPr lang="en-US" smtClean="0"/>
              <a:t>8/12/2018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4307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726F-CC33-47BD-87C8-BA0505E6309D}" type="datetime1">
              <a:rPr lang="en-US" smtClean="0"/>
              <a:t>8/12/2018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265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7D2F0-140F-4634-94DA-8326E0603772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26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32B-0E01-49FF-9142-7855122D9D59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347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9CFA-2FB9-4EFE-88C5-7E4F21A43D3B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158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2095-AF84-4B23-83BB-422A2D8EDA2A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971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8B244-F094-47EF-92EF-F272AD817649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90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1BDE-EA71-4384-92C5-DA56E55EEF80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17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F393-D9C5-4127-A2F3-4795B9396D14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55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9B9D-3954-47E6-B67C-5A384F010133}" type="datetime1">
              <a:rPr lang="en-US" smtClean="0"/>
              <a:t>8/12/2018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6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0648-3FC9-47F9-8B55-DE4881B087E8}" type="datetime1">
              <a:rPr lang="en-US" smtClean="0"/>
              <a:t>8/12/2018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E13A-CE54-4AD1-8D48-ACA39E49122D}" type="datetime1">
              <a:rPr lang="en-US" smtClean="0"/>
              <a:t>8/12/2018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52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F7F-E852-47C7-B0CE-EE1DFFA3FCE7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18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C0BB-EA38-4E7F-AEAA-1710AC422F30}" type="datetime1">
              <a:rPr lang="en-US" smtClean="0"/>
              <a:t>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Calidadde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5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7FF47D-0263-4F36-B6F1-83979F84D67C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2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F47D-0263-4F36-B6F1-83979F84D67C}" type="datetime1">
              <a:rPr lang="en-US" smtClean="0"/>
              <a:t>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Calidadde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D8766-D65E-47A5-BBEE-3F644BFDBF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2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EnjpVp71Y2M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c4YNPFiVzg&amp;t=26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RRy_73ivcms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1696496"/>
            <a:ext cx="12192000" cy="1475013"/>
          </a:xfrm>
          <a:noFill/>
        </p:spPr>
        <p:txBody>
          <a:bodyPr>
            <a:normAutofit/>
          </a:bodyPr>
          <a:lstStyle/>
          <a:p>
            <a:r>
              <a:rPr lang="es-PE" sz="4800" b="1" dirty="0"/>
              <a:t>DESARROLLO DE SOFTWARE II</a:t>
            </a:r>
            <a:endParaRPr lang="es-ES" sz="4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5875" y="3171509"/>
            <a:ext cx="11280250" cy="93033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b="1" dirty="0"/>
              <a:t>Unidad 01</a:t>
            </a:r>
            <a:r>
              <a:rPr lang="es-PE" dirty="0"/>
              <a:t>: </a:t>
            </a:r>
            <a:r>
              <a:rPr lang="es-PE" b="1" dirty="0"/>
              <a:t>Introducción al modelo CMMI</a:t>
            </a:r>
            <a:endParaRPr lang="es-PE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b="1" dirty="0"/>
              <a:t>Tema:  </a:t>
            </a:r>
            <a:r>
              <a:rPr lang="es-PE" dirty="0"/>
              <a:t>Nivel de Madurez de CMMI </a:t>
            </a:r>
            <a:endParaRPr lang="es-E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289761"/>
            <a:ext cx="1219200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" sz="1600" b="1" dirty="0" err="1">
                <a:latin typeface="+mn-lt"/>
              </a:rPr>
              <a:t>Efrain</a:t>
            </a:r>
            <a:r>
              <a:rPr lang="es-ES" sz="1600" b="1" dirty="0">
                <a:latin typeface="+mn-lt"/>
              </a:rPr>
              <a:t> </a:t>
            </a:r>
            <a:r>
              <a:rPr lang="es-ES" sz="1600" b="1" dirty="0" err="1">
                <a:latin typeface="+mn-lt"/>
              </a:rPr>
              <a:t>Liñan</a:t>
            </a:r>
            <a:r>
              <a:rPr lang="es-ES" sz="1600" b="1" dirty="0">
                <a:latin typeface="+mn-lt"/>
              </a:rPr>
              <a:t> Salinas</a:t>
            </a:r>
          </a:p>
          <a:p>
            <a:pPr algn="ctr"/>
            <a:r>
              <a:rPr lang="es-ES" sz="1600" b="1" dirty="0">
                <a:latin typeface="+mn-lt"/>
              </a:rPr>
              <a:t>lefrain@live.com</a:t>
            </a:r>
          </a:p>
          <a:p>
            <a:pPr algn="ctr"/>
            <a:r>
              <a:rPr lang="es-ES" sz="1600" b="1" dirty="0">
                <a:latin typeface="+mn-lt"/>
              </a:rPr>
              <a:t>c15136@utp.edu.pe</a:t>
            </a:r>
          </a:p>
        </p:txBody>
      </p:sp>
      <p:sp>
        <p:nvSpPr>
          <p:cNvPr id="5" name="AutoShape 2" descr="Resultado de imagen para utp">
            <a:extLst>
              <a:ext uri="{FF2B5EF4-FFF2-40B4-BE49-F238E27FC236}">
                <a16:creationId xmlns:a16="http://schemas.microsoft.com/office/drawing/2014/main" id="{8DCD28DC-D8A2-4E51-AA76-D35B3556AF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028" name="Picture 4" descr="Resultado de imagen para utp">
            <a:extLst>
              <a:ext uri="{FF2B5EF4-FFF2-40B4-BE49-F238E27FC236}">
                <a16:creationId xmlns:a16="http://schemas.microsoft.com/office/drawing/2014/main" id="{3D34BC14-6260-457A-BAD7-E41455B5B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9470" r="6606" b="19786"/>
          <a:stretch/>
        </p:blipFill>
        <p:spPr bwMode="auto">
          <a:xfrm>
            <a:off x="8528577" y="69856"/>
            <a:ext cx="3663423" cy="13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42B98A-31D3-45AA-A56B-9103801910A6}"/>
              </a:ext>
            </a:extLst>
          </p:cNvPr>
          <p:cNvSpPr/>
          <p:nvPr/>
        </p:nvSpPr>
        <p:spPr>
          <a:xfrm>
            <a:off x="0" y="6626087"/>
            <a:ext cx="12192000" cy="231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534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824" t="76858" r="20499" b="7469"/>
          <a:stretch/>
        </p:blipFill>
        <p:spPr>
          <a:xfrm>
            <a:off x="1152217" y="5252612"/>
            <a:ext cx="8074617" cy="11922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9824" t="29610" r="20499" b="56079"/>
          <a:stretch/>
        </p:blipFill>
        <p:spPr>
          <a:xfrm>
            <a:off x="1152218" y="2041069"/>
            <a:ext cx="8074617" cy="10886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9824" t="59472" r="20499" b="22998"/>
          <a:stretch/>
        </p:blipFill>
        <p:spPr>
          <a:xfrm>
            <a:off x="3565409" y="3695015"/>
            <a:ext cx="8074617" cy="13335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5B64D24-1EC2-4F31-8375-D8C6DA918C78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70C0535-F65A-4D17-85A8-F523A2182BC3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87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>
            <a:off x="4099121" y="3541779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122214" y="2893707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099121" y="4261090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34" name="Rounded Rectangle 114"/>
          <p:cNvSpPr/>
          <p:nvPr/>
        </p:nvSpPr>
        <p:spPr bwMode="auto">
          <a:xfrm>
            <a:off x="2783828" y="2460420"/>
            <a:ext cx="1295400" cy="2714625"/>
          </a:xfrm>
          <a:prstGeom prst="roundRect">
            <a:avLst>
              <a:gd name="adj" fmla="val 470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 marL="85725" indent="-85725">
              <a:buFont typeface="Wingdings" panose="05000000000000000000" pitchFamily="2" charset="2"/>
              <a:buChar char="§"/>
              <a:defRPr/>
            </a:pP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Project </a:t>
            </a:r>
            <a:r>
              <a:rPr lang="es-PE" sz="1200" dirty="0" err="1">
                <a:solidFill>
                  <a:schemeClr val="tx1"/>
                </a:solidFill>
                <a:cs typeface="Arial" pitchFamily="34" charset="0"/>
              </a:rPr>
              <a:t>Charter</a:t>
            </a: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  o Acta de Constitución de Proyecto</a:t>
            </a:r>
          </a:p>
          <a:p>
            <a:pPr marL="85725" indent="-85725">
              <a:buFont typeface="Wingdings" panose="05000000000000000000" pitchFamily="2" charset="2"/>
              <a:buChar char="§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 marL="85725" indent="-85725">
              <a:buFont typeface="Wingdings" panose="05000000000000000000" pitchFamily="2" charset="2"/>
              <a:buChar char="§"/>
              <a:defRPr/>
            </a:pP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Activos del Proceso procesos de la Organización</a:t>
            </a:r>
          </a:p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5" name="TextBox 115"/>
          <p:cNvSpPr txBox="1"/>
          <p:nvPr/>
        </p:nvSpPr>
        <p:spPr>
          <a:xfrm>
            <a:off x="2783828" y="2092782"/>
            <a:ext cx="129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2000" b="1" dirty="0"/>
              <a:t>Entradas</a:t>
            </a:r>
          </a:p>
        </p:txBody>
      </p:sp>
      <p:sp>
        <p:nvSpPr>
          <p:cNvPr id="36" name="Rounded Rectangle 116"/>
          <p:cNvSpPr/>
          <p:nvPr/>
        </p:nvSpPr>
        <p:spPr bwMode="auto">
          <a:xfrm>
            <a:off x="10385471" y="2493756"/>
            <a:ext cx="1357313" cy="2681288"/>
          </a:xfrm>
          <a:prstGeom prst="roundRect">
            <a:avLst>
              <a:gd name="adj" fmla="val 470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85725" indent="-85725">
              <a:buFont typeface="Wingdings" panose="05000000000000000000" pitchFamily="2" charset="2"/>
              <a:buChar char="§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 marL="85725" indent="-85725" algn="just">
              <a:buFont typeface="Wingdings" panose="05000000000000000000" pitchFamily="2" charset="2"/>
              <a:buChar char="§"/>
              <a:defRPr/>
            </a:pP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Entregables (Documentos comprometidos)</a:t>
            </a:r>
          </a:p>
          <a:p>
            <a:pPr marL="85725" indent="-85725" algn="just">
              <a:buFont typeface="Wingdings" panose="05000000000000000000" pitchFamily="2" charset="2"/>
              <a:buChar char="§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 marL="85725" indent="-85725" algn="just">
              <a:buFont typeface="Wingdings" panose="05000000000000000000" pitchFamily="2" charset="2"/>
              <a:buChar char="§"/>
              <a:defRPr/>
            </a:pP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Producto (</a:t>
            </a:r>
            <a:r>
              <a:rPr lang="es-PE" sz="1200" dirty="0">
                <a:solidFill>
                  <a:schemeClr val="tx1"/>
                </a:solidFill>
              </a:rPr>
              <a:t>Resultado final del desarrollo</a:t>
            </a: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)</a:t>
            </a:r>
          </a:p>
          <a:p>
            <a:pPr marL="85725" indent="-85725" algn="just">
              <a:buFont typeface="Wingdings" panose="05000000000000000000" pitchFamily="2" charset="2"/>
              <a:buChar char="§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 marL="85725" indent="-85725" algn="just">
              <a:buFont typeface="Wingdings" panose="05000000000000000000" pitchFamily="2" charset="2"/>
              <a:buChar char="§"/>
              <a:defRPr/>
            </a:pPr>
            <a:r>
              <a:rPr lang="es-PE" sz="1200" dirty="0">
                <a:solidFill>
                  <a:schemeClr val="tx1"/>
                </a:solidFill>
                <a:cs typeface="Arial" pitchFamily="34" charset="0"/>
              </a:rPr>
              <a:t>Actualización de Activos de los Procesos de la Organización</a:t>
            </a:r>
          </a:p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endParaRPr lang="es-PE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7" name="TextBox 121"/>
          <p:cNvSpPr txBox="1"/>
          <p:nvPr/>
        </p:nvSpPr>
        <p:spPr>
          <a:xfrm>
            <a:off x="10515600" y="2115007"/>
            <a:ext cx="1119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2000" b="1" dirty="0"/>
              <a:t>Salidas</a:t>
            </a:r>
          </a:p>
        </p:txBody>
      </p:sp>
      <p:sp>
        <p:nvSpPr>
          <p:cNvPr id="38" name="Rounded Rectangle 114"/>
          <p:cNvSpPr/>
          <p:nvPr/>
        </p:nvSpPr>
        <p:spPr bwMode="auto">
          <a:xfrm>
            <a:off x="4599033" y="2388981"/>
            <a:ext cx="5143500" cy="2857500"/>
          </a:xfrm>
          <a:prstGeom prst="roundRect">
            <a:avLst>
              <a:gd name="adj" fmla="val 470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es-PE" sz="2000" b="1" dirty="0">
              <a:solidFill>
                <a:schemeClr val="tx1"/>
              </a:solidFill>
              <a:cs typeface="Arial" pitchFamily="34" charset="0"/>
            </a:endParaRPr>
          </a:p>
          <a:p>
            <a:pPr algn="ctr">
              <a:defRPr/>
            </a:pPr>
            <a:endParaRPr lang="es-PE" sz="2000" b="1" dirty="0">
              <a:solidFill>
                <a:schemeClr val="tx1"/>
              </a:solidFill>
              <a:cs typeface="Arial" pitchFamily="34" charset="0"/>
            </a:endParaRPr>
          </a:p>
          <a:p>
            <a:pPr algn="ctr">
              <a:defRPr/>
            </a:pPr>
            <a:endParaRPr lang="es-PE" sz="2000" b="1" dirty="0">
              <a:solidFill>
                <a:schemeClr val="tx1"/>
              </a:solidFill>
              <a:cs typeface="Arial" pitchFamily="34" charset="0"/>
            </a:endParaRPr>
          </a:p>
          <a:p>
            <a:pPr algn="ctr">
              <a:defRPr/>
            </a:pPr>
            <a:r>
              <a:rPr lang="es-PE" sz="2000" b="1" dirty="0">
                <a:solidFill>
                  <a:schemeClr val="tx1"/>
                </a:solidFill>
                <a:cs typeface="Arial" pitchFamily="34" charset="0"/>
              </a:rPr>
              <a:t>PROCESO DE GESTIÓN DE DESARROLLO DE SOFTWARE</a:t>
            </a:r>
          </a:p>
        </p:txBody>
      </p:sp>
      <p:sp>
        <p:nvSpPr>
          <p:cNvPr id="39" name="Right Arrow 17"/>
          <p:cNvSpPr/>
          <p:nvPr/>
        </p:nvSpPr>
        <p:spPr>
          <a:xfrm>
            <a:off x="9885427" y="3549811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40" name="Right Arrow 108"/>
          <p:cNvSpPr/>
          <p:nvPr/>
        </p:nvSpPr>
        <p:spPr>
          <a:xfrm>
            <a:off x="9908520" y="2901739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41" name="Right Arrow 110"/>
          <p:cNvSpPr/>
          <p:nvPr/>
        </p:nvSpPr>
        <p:spPr>
          <a:xfrm>
            <a:off x="9885427" y="4269122"/>
            <a:ext cx="405363" cy="2759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2000">
              <a:solidFill>
                <a:schemeClr val="tx1"/>
              </a:solidFill>
            </a:endParaRP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0561" y="748475"/>
            <a:ext cx="11029616" cy="1013800"/>
          </a:xfrm>
        </p:spPr>
        <p:txBody>
          <a:bodyPr>
            <a:normAutofit/>
          </a:bodyPr>
          <a:lstStyle/>
          <a:p>
            <a:r>
              <a:rPr lang="es-ES" sz="2000" b="1" dirty="0"/>
              <a:t>Procesos de negocios</a:t>
            </a:r>
          </a:p>
        </p:txBody>
      </p:sp>
      <p:sp>
        <p:nvSpPr>
          <p:cNvPr id="2" name="Forma libre 1"/>
          <p:cNvSpPr/>
          <p:nvPr/>
        </p:nvSpPr>
        <p:spPr>
          <a:xfrm>
            <a:off x="-107576" y="4890866"/>
            <a:ext cx="2848418" cy="1967134"/>
          </a:xfrm>
          <a:custGeom>
            <a:avLst/>
            <a:gdLst>
              <a:gd name="connsiteX0" fmla="*/ 0 w 2125014"/>
              <a:gd name="connsiteY0" fmla="*/ 0 h 1159098"/>
              <a:gd name="connsiteX1" fmla="*/ 0 w 2125014"/>
              <a:gd name="connsiteY1" fmla="*/ 0 h 1159098"/>
              <a:gd name="connsiteX2" fmla="*/ 759854 w 2125014"/>
              <a:gd name="connsiteY2" fmla="*/ 25757 h 1159098"/>
              <a:gd name="connsiteX3" fmla="*/ 953037 w 2125014"/>
              <a:gd name="connsiteY3" fmla="*/ 51515 h 1159098"/>
              <a:gd name="connsiteX4" fmla="*/ 1390919 w 2125014"/>
              <a:gd name="connsiteY4" fmla="*/ 141667 h 1159098"/>
              <a:gd name="connsiteX5" fmla="*/ 1571223 w 2125014"/>
              <a:gd name="connsiteY5" fmla="*/ 167425 h 1159098"/>
              <a:gd name="connsiteX6" fmla="*/ 1700012 w 2125014"/>
              <a:gd name="connsiteY6" fmla="*/ 206062 h 1159098"/>
              <a:gd name="connsiteX7" fmla="*/ 1893195 w 2125014"/>
              <a:gd name="connsiteY7" fmla="*/ 270456 h 1159098"/>
              <a:gd name="connsiteX8" fmla="*/ 1944710 w 2125014"/>
              <a:gd name="connsiteY8" fmla="*/ 296214 h 1159098"/>
              <a:gd name="connsiteX9" fmla="*/ 2086378 w 2125014"/>
              <a:gd name="connsiteY9" fmla="*/ 412124 h 1159098"/>
              <a:gd name="connsiteX10" fmla="*/ 2112136 w 2125014"/>
              <a:gd name="connsiteY10" fmla="*/ 450760 h 1159098"/>
              <a:gd name="connsiteX11" fmla="*/ 2125014 w 2125014"/>
              <a:gd name="connsiteY11" fmla="*/ 502276 h 1159098"/>
              <a:gd name="connsiteX12" fmla="*/ 2047741 w 2125014"/>
              <a:gd name="connsiteY12" fmla="*/ 734096 h 1159098"/>
              <a:gd name="connsiteX13" fmla="*/ 2009105 w 2125014"/>
              <a:gd name="connsiteY13" fmla="*/ 811369 h 1159098"/>
              <a:gd name="connsiteX14" fmla="*/ 1957589 w 2125014"/>
              <a:gd name="connsiteY14" fmla="*/ 888642 h 1159098"/>
              <a:gd name="connsiteX15" fmla="*/ 1918952 w 2125014"/>
              <a:gd name="connsiteY15" fmla="*/ 978794 h 1159098"/>
              <a:gd name="connsiteX16" fmla="*/ 1906074 w 2125014"/>
              <a:gd name="connsiteY16" fmla="*/ 1017431 h 1159098"/>
              <a:gd name="connsiteX17" fmla="*/ 1880316 w 2125014"/>
              <a:gd name="connsiteY17" fmla="*/ 1056067 h 1159098"/>
              <a:gd name="connsiteX18" fmla="*/ 1854558 w 2125014"/>
              <a:gd name="connsiteY18" fmla="*/ 1146219 h 1159098"/>
              <a:gd name="connsiteX19" fmla="*/ 1094705 w 2125014"/>
              <a:gd name="connsiteY19" fmla="*/ 1159098 h 1159098"/>
              <a:gd name="connsiteX20" fmla="*/ 837127 w 2125014"/>
              <a:gd name="connsiteY20" fmla="*/ 785611 h 1159098"/>
              <a:gd name="connsiteX21" fmla="*/ 643944 w 2125014"/>
              <a:gd name="connsiteY21" fmla="*/ 631065 h 1159098"/>
              <a:gd name="connsiteX22" fmla="*/ 566671 w 2125014"/>
              <a:gd name="connsiteY22" fmla="*/ 579549 h 1159098"/>
              <a:gd name="connsiteX23" fmla="*/ 502276 w 2125014"/>
              <a:gd name="connsiteY23" fmla="*/ 528034 h 1159098"/>
              <a:gd name="connsiteX24" fmla="*/ 450761 w 2125014"/>
              <a:gd name="connsiteY24" fmla="*/ 515155 h 1159098"/>
              <a:gd name="connsiteX25" fmla="*/ 412124 w 2125014"/>
              <a:gd name="connsiteY25" fmla="*/ 489397 h 1159098"/>
              <a:gd name="connsiteX26" fmla="*/ 360609 w 2125014"/>
              <a:gd name="connsiteY26" fmla="*/ 463639 h 1159098"/>
              <a:gd name="connsiteX27" fmla="*/ 283336 w 2125014"/>
              <a:gd name="connsiteY27" fmla="*/ 412124 h 1159098"/>
              <a:gd name="connsiteX28" fmla="*/ 257578 w 2125014"/>
              <a:gd name="connsiteY28" fmla="*/ 373487 h 1159098"/>
              <a:gd name="connsiteX29" fmla="*/ 218941 w 2125014"/>
              <a:gd name="connsiteY29" fmla="*/ 360608 h 1159098"/>
              <a:gd name="connsiteX30" fmla="*/ 141668 w 2125014"/>
              <a:gd name="connsiteY30" fmla="*/ 296214 h 1159098"/>
              <a:gd name="connsiteX31" fmla="*/ 115910 w 2125014"/>
              <a:gd name="connsiteY31" fmla="*/ 257577 h 1159098"/>
              <a:gd name="connsiteX32" fmla="*/ 90152 w 2125014"/>
              <a:gd name="connsiteY32" fmla="*/ 154546 h 1159098"/>
              <a:gd name="connsiteX33" fmla="*/ 51516 w 2125014"/>
              <a:gd name="connsiteY33" fmla="*/ 77273 h 1159098"/>
              <a:gd name="connsiteX34" fmla="*/ 38637 w 2125014"/>
              <a:gd name="connsiteY34" fmla="*/ 38636 h 1159098"/>
              <a:gd name="connsiteX35" fmla="*/ 0 w 2125014"/>
              <a:gd name="connsiteY35" fmla="*/ 0 h 1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25014" h="1159098">
                <a:moveTo>
                  <a:pt x="0" y="0"/>
                </a:moveTo>
                <a:lnTo>
                  <a:pt x="0" y="0"/>
                </a:lnTo>
                <a:cubicBezTo>
                  <a:pt x="486215" y="40518"/>
                  <a:pt x="-406807" y="-30693"/>
                  <a:pt x="759854" y="25757"/>
                </a:cubicBezTo>
                <a:cubicBezTo>
                  <a:pt x="824742" y="28897"/>
                  <a:pt x="888902" y="41170"/>
                  <a:pt x="953037" y="51515"/>
                </a:cubicBezTo>
                <a:cubicBezTo>
                  <a:pt x="1303943" y="108113"/>
                  <a:pt x="1014941" y="71171"/>
                  <a:pt x="1390919" y="141667"/>
                </a:cubicBezTo>
                <a:cubicBezTo>
                  <a:pt x="1450591" y="152855"/>
                  <a:pt x="1511122" y="158839"/>
                  <a:pt x="1571223" y="167425"/>
                </a:cubicBezTo>
                <a:lnTo>
                  <a:pt x="1700012" y="206062"/>
                </a:lnTo>
                <a:cubicBezTo>
                  <a:pt x="1764660" y="226749"/>
                  <a:pt x="1832484" y="240100"/>
                  <a:pt x="1893195" y="270456"/>
                </a:cubicBezTo>
                <a:cubicBezTo>
                  <a:pt x="1910367" y="279042"/>
                  <a:pt x="1928736" y="285565"/>
                  <a:pt x="1944710" y="296214"/>
                </a:cubicBezTo>
                <a:cubicBezTo>
                  <a:pt x="1982959" y="321713"/>
                  <a:pt x="2051052" y="369734"/>
                  <a:pt x="2086378" y="412124"/>
                </a:cubicBezTo>
                <a:cubicBezTo>
                  <a:pt x="2096287" y="424015"/>
                  <a:pt x="2103550" y="437881"/>
                  <a:pt x="2112136" y="450760"/>
                </a:cubicBezTo>
                <a:cubicBezTo>
                  <a:pt x="2116429" y="467932"/>
                  <a:pt x="2125014" y="484576"/>
                  <a:pt x="2125014" y="502276"/>
                </a:cubicBezTo>
                <a:cubicBezTo>
                  <a:pt x="2125014" y="615272"/>
                  <a:pt x="2101501" y="626577"/>
                  <a:pt x="2047741" y="734096"/>
                </a:cubicBezTo>
                <a:cubicBezTo>
                  <a:pt x="2034862" y="759854"/>
                  <a:pt x="2025079" y="787408"/>
                  <a:pt x="2009105" y="811369"/>
                </a:cubicBezTo>
                <a:cubicBezTo>
                  <a:pt x="1991933" y="837127"/>
                  <a:pt x="1972266" y="861385"/>
                  <a:pt x="1957589" y="888642"/>
                </a:cubicBezTo>
                <a:cubicBezTo>
                  <a:pt x="1942089" y="917428"/>
                  <a:pt x="1931094" y="948438"/>
                  <a:pt x="1918952" y="978794"/>
                </a:cubicBezTo>
                <a:cubicBezTo>
                  <a:pt x="1913910" y="991399"/>
                  <a:pt x="1912145" y="1005289"/>
                  <a:pt x="1906074" y="1017431"/>
                </a:cubicBezTo>
                <a:cubicBezTo>
                  <a:pt x="1899152" y="1031275"/>
                  <a:pt x="1888902" y="1043188"/>
                  <a:pt x="1880316" y="1056067"/>
                </a:cubicBezTo>
                <a:cubicBezTo>
                  <a:pt x="1853201" y="1137413"/>
                  <a:pt x="1854558" y="1106190"/>
                  <a:pt x="1854558" y="1146219"/>
                </a:cubicBezTo>
                <a:lnTo>
                  <a:pt x="1094705" y="1159098"/>
                </a:lnTo>
                <a:cubicBezTo>
                  <a:pt x="1017003" y="1036995"/>
                  <a:pt x="943466" y="891950"/>
                  <a:pt x="837127" y="785611"/>
                </a:cubicBezTo>
                <a:cubicBezTo>
                  <a:pt x="791276" y="739760"/>
                  <a:pt x="695234" y="667701"/>
                  <a:pt x="643944" y="631065"/>
                </a:cubicBezTo>
                <a:cubicBezTo>
                  <a:pt x="618753" y="613072"/>
                  <a:pt x="591707" y="597757"/>
                  <a:pt x="566671" y="579549"/>
                </a:cubicBezTo>
                <a:cubicBezTo>
                  <a:pt x="544440" y="563381"/>
                  <a:pt x="526305" y="541383"/>
                  <a:pt x="502276" y="528034"/>
                </a:cubicBezTo>
                <a:cubicBezTo>
                  <a:pt x="486803" y="519438"/>
                  <a:pt x="467933" y="519448"/>
                  <a:pt x="450761" y="515155"/>
                </a:cubicBezTo>
                <a:cubicBezTo>
                  <a:pt x="437882" y="506569"/>
                  <a:pt x="425563" y="497077"/>
                  <a:pt x="412124" y="489397"/>
                </a:cubicBezTo>
                <a:cubicBezTo>
                  <a:pt x="395455" y="479872"/>
                  <a:pt x="376232" y="474798"/>
                  <a:pt x="360609" y="463639"/>
                </a:cubicBezTo>
                <a:cubicBezTo>
                  <a:pt x="276197" y="403345"/>
                  <a:pt x="366214" y="439751"/>
                  <a:pt x="283336" y="412124"/>
                </a:cubicBezTo>
                <a:cubicBezTo>
                  <a:pt x="274750" y="399245"/>
                  <a:pt x="269665" y="383156"/>
                  <a:pt x="257578" y="373487"/>
                </a:cubicBezTo>
                <a:cubicBezTo>
                  <a:pt x="246977" y="365006"/>
                  <a:pt x="231083" y="366679"/>
                  <a:pt x="218941" y="360608"/>
                </a:cubicBezTo>
                <a:cubicBezTo>
                  <a:pt x="189999" y="346137"/>
                  <a:pt x="162011" y="320625"/>
                  <a:pt x="141668" y="296214"/>
                </a:cubicBezTo>
                <a:cubicBezTo>
                  <a:pt x="131759" y="284323"/>
                  <a:pt x="122832" y="271421"/>
                  <a:pt x="115910" y="257577"/>
                </a:cubicBezTo>
                <a:cubicBezTo>
                  <a:pt x="101190" y="228137"/>
                  <a:pt x="97500" y="183938"/>
                  <a:pt x="90152" y="154546"/>
                </a:cubicBezTo>
                <a:cubicBezTo>
                  <a:pt x="73967" y="89803"/>
                  <a:pt x="82995" y="140230"/>
                  <a:pt x="51516" y="77273"/>
                </a:cubicBezTo>
                <a:cubicBezTo>
                  <a:pt x="45445" y="65131"/>
                  <a:pt x="43679" y="51241"/>
                  <a:pt x="38637" y="38636"/>
                </a:cubicBezTo>
                <a:cubicBezTo>
                  <a:pt x="35072" y="29723"/>
                  <a:pt x="6439" y="6439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cs typeface="KievitOT-Medium"/>
              </a:rPr>
              <a:t>Ejemplo: Desarrollo </a:t>
            </a:r>
          </a:p>
          <a:p>
            <a:pPr algn="ctr"/>
            <a:r>
              <a:rPr lang="es-ES" b="1" dirty="0">
                <a:solidFill>
                  <a:schemeClr val="bg1"/>
                </a:solidFill>
                <a:cs typeface="KievitOT-Medium"/>
              </a:rPr>
              <a:t>   del Proceso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4475AEA-A732-41BD-B456-B079C2565B30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90F823-621E-48B7-BBBB-C6AB4F0D33B9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31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2" grpId="0" animBg="1"/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81" y="1255375"/>
            <a:ext cx="6648192" cy="4015803"/>
          </a:xfr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0561" y="748475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000" b="1"/>
              <a:t>Procesos de negocios</a:t>
            </a:r>
            <a:endParaRPr lang="es-ES" sz="2000" b="1" dirty="0"/>
          </a:p>
        </p:txBody>
      </p:sp>
      <p:sp>
        <p:nvSpPr>
          <p:cNvPr id="5" name="Forma libre 4"/>
          <p:cNvSpPr/>
          <p:nvPr/>
        </p:nvSpPr>
        <p:spPr>
          <a:xfrm>
            <a:off x="-96983" y="4890866"/>
            <a:ext cx="5597237" cy="1967134"/>
          </a:xfrm>
          <a:custGeom>
            <a:avLst/>
            <a:gdLst>
              <a:gd name="connsiteX0" fmla="*/ 0 w 2125014"/>
              <a:gd name="connsiteY0" fmla="*/ 0 h 1159098"/>
              <a:gd name="connsiteX1" fmla="*/ 0 w 2125014"/>
              <a:gd name="connsiteY1" fmla="*/ 0 h 1159098"/>
              <a:gd name="connsiteX2" fmla="*/ 759854 w 2125014"/>
              <a:gd name="connsiteY2" fmla="*/ 25757 h 1159098"/>
              <a:gd name="connsiteX3" fmla="*/ 953037 w 2125014"/>
              <a:gd name="connsiteY3" fmla="*/ 51515 h 1159098"/>
              <a:gd name="connsiteX4" fmla="*/ 1390919 w 2125014"/>
              <a:gd name="connsiteY4" fmla="*/ 141667 h 1159098"/>
              <a:gd name="connsiteX5" fmla="*/ 1571223 w 2125014"/>
              <a:gd name="connsiteY5" fmla="*/ 167425 h 1159098"/>
              <a:gd name="connsiteX6" fmla="*/ 1700012 w 2125014"/>
              <a:gd name="connsiteY6" fmla="*/ 206062 h 1159098"/>
              <a:gd name="connsiteX7" fmla="*/ 1893195 w 2125014"/>
              <a:gd name="connsiteY7" fmla="*/ 270456 h 1159098"/>
              <a:gd name="connsiteX8" fmla="*/ 1944710 w 2125014"/>
              <a:gd name="connsiteY8" fmla="*/ 296214 h 1159098"/>
              <a:gd name="connsiteX9" fmla="*/ 2086378 w 2125014"/>
              <a:gd name="connsiteY9" fmla="*/ 412124 h 1159098"/>
              <a:gd name="connsiteX10" fmla="*/ 2112136 w 2125014"/>
              <a:gd name="connsiteY10" fmla="*/ 450760 h 1159098"/>
              <a:gd name="connsiteX11" fmla="*/ 2125014 w 2125014"/>
              <a:gd name="connsiteY11" fmla="*/ 502276 h 1159098"/>
              <a:gd name="connsiteX12" fmla="*/ 2047741 w 2125014"/>
              <a:gd name="connsiteY12" fmla="*/ 734096 h 1159098"/>
              <a:gd name="connsiteX13" fmla="*/ 2009105 w 2125014"/>
              <a:gd name="connsiteY13" fmla="*/ 811369 h 1159098"/>
              <a:gd name="connsiteX14" fmla="*/ 1957589 w 2125014"/>
              <a:gd name="connsiteY14" fmla="*/ 888642 h 1159098"/>
              <a:gd name="connsiteX15" fmla="*/ 1918952 w 2125014"/>
              <a:gd name="connsiteY15" fmla="*/ 978794 h 1159098"/>
              <a:gd name="connsiteX16" fmla="*/ 1906074 w 2125014"/>
              <a:gd name="connsiteY16" fmla="*/ 1017431 h 1159098"/>
              <a:gd name="connsiteX17" fmla="*/ 1880316 w 2125014"/>
              <a:gd name="connsiteY17" fmla="*/ 1056067 h 1159098"/>
              <a:gd name="connsiteX18" fmla="*/ 1854558 w 2125014"/>
              <a:gd name="connsiteY18" fmla="*/ 1146219 h 1159098"/>
              <a:gd name="connsiteX19" fmla="*/ 1094705 w 2125014"/>
              <a:gd name="connsiteY19" fmla="*/ 1159098 h 1159098"/>
              <a:gd name="connsiteX20" fmla="*/ 837127 w 2125014"/>
              <a:gd name="connsiteY20" fmla="*/ 785611 h 1159098"/>
              <a:gd name="connsiteX21" fmla="*/ 643944 w 2125014"/>
              <a:gd name="connsiteY21" fmla="*/ 631065 h 1159098"/>
              <a:gd name="connsiteX22" fmla="*/ 566671 w 2125014"/>
              <a:gd name="connsiteY22" fmla="*/ 579549 h 1159098"/>
              <a:gd name="connsiteX23" fmla="*/ 502276 w 2125014"/>
              <a:gd name="connsiteY23" fmla="*/ 528034 h 1159098"/>
              <a:gd name="connsiteX24" fmla="*/ 450761 w 2125014"/>
              <a:gd name="connsiteY24" fmla="*/ 515155 h 1159098"/>
              <a:gd name="connsiteX25" fmla="*/ 412124 w 2125014"/>
              <a:gd name="connsiteY25" fmla="*/ 489397 h 1159098"/>
              <a:gd name="connsiteX26" fmla="*/ 360609 w 2125014"/>
              <a:gd name="connsiteY26" fmla="*/ 463639 h 1159098"/>
              <a:gd name="connsiteX27" fmla="*/ 283336 w 2125014"/>
              <a:gd name="connsiteY27" fmla="*/ 412124 h 1159098"/>
              <a:gd name="connsiteX28" fmla="*/ 257578 w 2125014"/>
              <a:gd name="connsiteY28" fmla="*/ 373487 h 1159098"/>
              <a:gd name="connsiteX29" fmla="*/ 218941 w 2125014"/>
              <a:gd name="connsiteY29" fmla="*/ 360608 h 1159098"/>
              <a:gd name="connsiteX30" fmla="*/ 141668 w 2125014"/>
              <a:gd name="connsiteY30" fmla="*/ 296214 h 1159098"/>
              <a:gd name="connsiteX31" fmla="*/ 115910 w 2125014"/>
              <a:gd name="connsiteY31" fmla="*/ 257577 h 1159098"/>
              <a:gd name="connsiteX32" fmla="*/ 90152 w 2125014"/>
              <a:gd name="connsiteY32" fmla="*/ 154546 h 1159098"/>
              <a:gd name="connsiteX33" fmla="*/ 51516 w 2125014"/>
              <a:gd name="connsiteY33" fmla="*/ 77273 h 1159098"/>
              <a:gd name="connsiteX34" fmla="*/ 38637 w 2125014"/>
              <a:gd name="connsiteY34" fmla="*/ 38636 h 1159098"/>
              <a:gd name="connsiteX35" fmla="*/ 0 w 2125014"/>
              <a:gd name="connsiteY35" fmla="*/ 0 h 1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25014" h="1159098">
                <a:moveTo>
                  <a:pt x="0" y="0"/>
                </a:moveTo>
                <a:lnTo>
                  <a:pt x="0" y="0"/>
                </a:lnTo>
                <a:cubicBezTo>
                  <a:pt x="486215" y="40518"/>
                  <a:pt x="-406807" y="-30693"/>
                  <a:pt x="759854" y="25757"/>
                </a:cubicBezTo>
                <a:cubicBezTo>
                  <a:pt x="824742" y="28897"/>
                  <a:pt x="888902" y="41170"/>
                  <a:pt x="953037" y="51515"/>
                </a:cubicBezTo>
                <a:cubicBezTo>
                  <a:pt x="1303943" y="108113"/>
                  <a:pt x="1014941" y="71171"/>
                  <a:pt x="1390919" y="141667"/>
                </a:cubicBezTo>
                <a:cubicBezTo>
                  <a:pt x="1450591" y="152855"/>
                  <a:pt x="1511122" y="158839"/>
                  <a:pt x="1571223" y="167425"/>
                </a:cubicBezTo>
                <a:lnTo>
                  <a:pt x="1700012" y="206062"/>
                </a:lnTo>
                <a:cubicBezTo>
                  <a:pt x="1764660" y="226749"/>
                  <a:pt x="1832484" y="240100"/>
                  <a:pt x="1893195" y="270456"/>
                </a:cubicBezTo>
                <a:cubicBezTo>
                  <a:pt x="1910367" y="279042"/>
                  <a:pt x="1928736" y="285565"/>
                  <a:pt x="1944710" y="296214"/>
                </a:cubicBezTo>
                <a:cubicBezTo>
                  <a:pt x="1982959" y="321713"/>
                  <a:pt x="2051052" y="369734"/>
                  <a:pt x="2086378" y="412124"/>
                </a:cubicBezTo>
                <a:cubicBezTo>
                  <a:pt x="2096287" y="424015"/>
                  <a:pt x="2103550" y="437881"/>
                  <a:pt x="2112136" y="450760"/>
                </a:cubicBezTo>
                <a:cubicBezTo>
                  <a:pt x="2116429" y="467932"/>
                  <a:pt x="2125014" y="484576"/>
                  <a:pt x="2125014" y="502276"/>
                </a:cubicBezTo>
                <a:cubicBezTo>
                  <a:pt x="2125014" y="615272"/>
                  <a:pt x="2101501" y="626577"/>
                  <a:pt x="2047741" y="734096"/>
                </a:cubicBezTo>
                <a:cubicBezTo>
                  <a:pt x="2034862" y="759854"/>
                  <a:pt x="2025079" y="787408"/>
                  <a:pt x="2009105" y="811369"/>
                </a:cubicBezTo>
                <a:cubicBezTo>
                  <a:pt x="1991933" y="837127"/>
                  <a:pt x="1972266" y="861385"/>
                  <a:pt x="1957589" y="888642"/>
                </a:cubicBezTo>
                <a:cubicBezTo>
                  <a:pt x="1942089" y="917428"/>
                  <a:pt x="1931094" y="948438"/>
                  <a:pt x="1918952" y="978794"/>
                </a:cubicBezTo>
                <a:cubicBezTo>
                  <a:pt x="1913910" y="991399"/>
                  <a:pt x="1912145" y="1005289"/>
                  <a:pt x="1906074" y="1017431"/>
                </a:cubicBezTo>
                <a:cubicBezTo>
                  <a:pt x="1899152" y="1031275"/>
                  <a:pt x="1888902" y="1043188"/>
                  <a:pt x="1880316" y="1056067"/>
                </a:cubicBezTo>
                <a:cubicBezTo>
                  <a:pt x="1853201" y="1137413"/>
                  <a:pt x="1854558" y="1106190"/>
                  <a:pt x="1854558" y="1146219"/>
                </a:cubicBezTo>
                <a:lnTo>
                  <a:pt x="1094705" y="1159098"/>
                </a:lnTo>
                <a:cubicBezTo>
                  <a:pt x="1017003" y="1036995"/>
                  <a:pt x="943466" y="891950"/>
                  <a:pt x="837127" y="785611"/>
                </a:cubicBezTo>
                <a:cubicBezTo>
                  <a:pt x="791276" y="739760"/>
                  <a:pt x="695234" y="667701"/>
                  <a:pt x="643944" y="631065"/>
                </a:cubicBezTo>
                <a:cubicBezTo>
                  <a:pt x="618753" y="613072"/>
                  <a:pt x="591707" y="597757"/>
                  <a:pt x="566671" y="579549"/>
                </a:cubicBezTo>
                <a:cubicBezTo>
                  <a:pt x="544440" y="563381"/>
                  <a:pt x="526305" y="541383"/>
                  <a:pt x="502276" y="528034"/>
                </a:cubicBezTo>
                <a:cubicBezTo>
                  <a:pt x="486803" y="519438"/>
                  <a:pt x="467933" y="519448"/>
                  <a:pt x="450761" y="515155"/>
                </a:cubicBezTo>
                <a:cubicBezTo>
                  <a:pt x="437882" y="506569"/>
                  <a:pt x="425563" y="497077"/>
                  <a:pt x="412124" y="489397"/>
                </a:cubicBezTo>
                <a:cubicBezTo>
                  <a:pt x="395455" y="479872"/>
                  <a:pt x="376232" y="474798"/>
                  <a:pt x="360609" y="463639"/>
                </a:cubicBezTo>
                <a:cubicBezTo>
                  <a:pt x="276197" y="403345"/>
                  <a:pt x="366214" y="439751"/>
                  <a:pt x="283336" y="412124"/>
                </a:cubicBezTo>
                <a:cubicBezTo>
                  <a:pt x="274750" y="399245"/>
                  <a:pt x="269665" y="383156"/>
                  <a:pt x="257578" y="373487"/>
                </a:cubicBezTo>
                <a:cubicBezTo>
                  <a:pt x="246977" y="365006"/>
                  <a:pt x="231083" y="366679"/>
                  <a:pt x="218941" y="360608"/>
                </a:cubicBezTo>
                <a:cubicBezTo>
                  <a:pt x="189999" y="346137"/>
                  <a:pt x="162011" y="320625"/>
                  <a:pt x="141668" y="296214"/>
                </a:cubicBezTo>
                <a:cubicBezTo>
                  <a:pt x="131759" y="284323"/>
                  <a:pt x="122832" y="271421"/>
                  <a:pt x="115910" y="257577"/>
                </a:cubicBezTo>
                <a:cubicBezTo>
                  <a:pt x="101190" y="228137"/>
                  <a:pt x="97500" y="183938"/>
                  <a:pt x="90152" y="154546"/>
                </a:cubicBezTo>
                <a:cubicBezTo>
                  <a:pt x="73967" y="89803"/>
                  <a:pt x="82995" y="140230"/>
                  <a:pt x="51516" y="77273"/>
                </a:cubicBezTo>
                <a:cubicBezTo>
                  <a:pt x="45445" y="65131"/>
                  <a:pt x="43679" y="51241"/>
                  <a:pt x="38637" y="38636"/>
                </a:cubicBezTo>
                <a:cubicBezTo>
                  <a:pt x="35072" y="29723"/>
                  <a:pt x="6439" y="6439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altLang="es-ES" sz="2000" dirty="0">
                <a:solidFill>
                  <a:schemeClr val="bg1"/>
                </a:solidFill>
              </a:rPr>
              <a:t>                                      Cuál es esa motivación que nos guía a mejorar ?.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105AD6-ED11-4699-A7FE-E7A541D64312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1ECDCDB-76E1-4673-A23F-8811A48A6510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7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813795908"/>
              </p:ext>
            </p:extLst>
          </p:nvPr>
        </p:nvGraphicFramePr>
        <p:xfrm>
          <a:off x="706907" y="360218"/>
          <a:ext cx="7690118" cy="596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771" name="Text Box 13"/>
          <p:cNvSpPr txBox="1">
            <a:spLocks noChangeArrowheads="1"/>
          </p:cNvSpPr>
          <p:nvPr/>
        </p:nvSpPr>
        <p:spPr bwMode="auto">
          <a:xfrm rot="17246738">
            <a:off x="9175999" y="4008359"/>
            <a:ext cx="367012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4400" dirty="0"/>
              <a:t>Sí        !!!!</a:t>
            </a:r>
            <a:endParaRPr lang="es-ES_tradnl" altLang="es-ES" sz="2400" dirty="0">
              <a:latin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8B74C23-5ADC-41CF-BA93-4D54ED7E31E5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F523C2E-E688-4EDA-A2AA-A0828CE42432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75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27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black">
          <a:xfrm>
            <a:off x="179972" y="2829400"/>
            <a:ext cx="2630556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r">
              <a:lnSpc>
                <a:spcPct val="90000"/>
              </a:lnSpc>
              <a:buNone/>
            </a:pPr>
            <a:r>
              <a:rPr lang="es-PE" altLang="es-ES" sz="2000" dirty="0">
                <a:latin typeface="+mn-lt"/>
              </a:rPr>
              <a:t>Para lograr resultados esperados y predecibles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59396" y="1978175"/>
            <a:ext cx="8602663" cy="363702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PE" altLang="es-ES">
              <a:latin typeface="+mn-lt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654168" y="2713933"/>
            <a:ext cx="2393158" cy="1282454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PE" altLang="es-ES" dirty="0">
              <a:latin typeface="+mn-lt"/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8229886" y="2126310"/>
            <a:ext cx="3052763" cy="2523035"/>
            <a:chOff x="3348" y="944"/>
            <a:chExt cx="1923" cy="1622"/>
          </a:xfrm>
        </p:grpSpPr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3348" y="944"/>
              <a:ext cx="1923" cy="1622"/>
            </a:xfrm>
            <a:prstGeom prst="cloudCallout">
              <a:avLst>
                <a:gd name="adj1" fmla="val -30519"/>
                <a:gd name="adj2" fmla="val 47343"/>
              </a:avLst>
            </a:prstGeom>
            <a:ln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s-ES" altLang="es-ES" sz="2400" b="1" dirty="0">
                <a:latin typeface="+mn-lt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3800" y="1251"/>
              <a:ext cx="1073" cy="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s-PE" altLang="es-ES" sz="3200" i="1" dirty="0">
                  <a:latin typeface="+mn-lt"/>
                </a:rPr>
                <a:t>Situación futura deseada</a:t>
              </a:r>
              <a:endParaRPr lang="en-US" altLang="es-ES" sz="3200" i="1" dirty="0">
                <a:latin typeface="+mn-lt"/>
              </a:endParaRPr>
            </a:p>
          </p:txBody>
        </p:sp>
      </p:grp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3557133" y="2126311"/>
            <a:ext cx="1701800" cy="2482850"/>
            <a:chOff x="495" y="1077"/>
            <a:chExt cx="1072" cy="1564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495" y="1077"/>
              <a:ext cx="1072" cy="1564"/>
            </a:xfrm>
            <a:prstGeom prst="rect">
              <a:avLst/>
            </a:prstGeom>
            <a:ln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s-PE" altLang="es-ES">
                <a:latin typeface="+mn-lt"/>
              </a:endParaRPr>
            </a:p>
          </p:txBody>
        </p:sp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566" y="1638"/>
              <a:ext cx="909" cy="547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s-PE" altLang="es-ES" sz="2800" i="1" dirty="0">
                  <a:latin typeface="+mn-lt"/>
                </a:rPr>
                <a:t>Situación actual</a:t>
              </a:r>
              <a:endParaRPr lang="en-US" altLang="es-ES" sz="2800" i="1" dirty="0">
                <a:latin typeface="+mn-lt"/>
              </a:endParaRP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261857" y="4682186"/>
            <a:ext cx="2670175" cy="17430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Aplicaciones con defectos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Costo de rehacer mayor que cero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Estimaciones imprecisas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Más mantenimiento y menos desarrollo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Trabajo no estandarizado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No hay Gestión de los cambios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Uso no eficiente de proveedores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s-PE" altLang="es-ES" sz="1000" dirty="0">
                <a:latin typeface="+mn-lt"/>
              </a:rPr>
              <a:t> Mayor tiempo de salida al mercado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8423561" y="4924670"/>
            <a:ext cx="3055938" cy="1738938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dirty="0">
                <a:latin typeface="+mn-lt"/>
              </a:rPr>
              <a:t> Aplicaciones con </a:t>
            </a:r>
            <a:r>
              <a:rPr lang="es-PE" altLang="es-ES" sz="1000" b="1" dirty="0">
                <a:latin typeface="+mn-lt"/>
              </a:rPr>
              <a:t>CERO</a:t>
            </a:r>
            <a:r>
              <a:rPr lang="es-PE" altLang="es-ES" sz="1000" dirty="0">
                <a:latin typeface="+mn-lt"/>
              </a:rPr>
              <a:t> defectos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dirty="0">
                <a:latin typeface="+mn-lt"/>
              </a:rPr>
              <a:t> Costo de rehacer </a:t>
            </a:r>
            <a:r>
              <a:rPr lang="es-PE" altLang="es-ES" sz="1000" b="1" dirty="0">
                <a:latin typeface="+mn-lt"/>
              </a:rPr>
              <a:t>IGUAL A</a:t>
            </a:r>
            <a:r>
              <a:rPr lang="es-PE" altLang="es-ES" sz="1000" dirty="0">
                <a:latin typeface="+mn-lt"/>
              </a:rPr>
              <a:t> cero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dirty="0">
                <a:latin typeface="+mn-lt"/>
              </a:rPr>
              <a:t> Estimaciones </a:t>
            </a:r>
            <a:r>
              <a:rPr lang="es-PE" altLang="es-ES" sz="1000" b="1" dirty="0">
                <a:latin typeface="+mn-lt"/>
              </a:rPr>
              <a:t>MÁS PRECISAS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b="1" dirty="0">
                <a:latin typeface="+mn-lt"/>
              </a:rPr>
              <a:t> MÁS</a:t>
            </a:r>
            <a:r>
              <a:rPr lang="es-PE" altLang="es-ES" sz="1000" dirty="0">
                <a:latin typeface="+mn-lt"/>
              </a:rPr>
              <a:t> desarrollo y </a:t>
            </a:r>
            <a:r>
              <a:rPr lang="es-PE" altLang="es-ES" sz="1000" b="1" dirty="0">
                <a:latin typeface="+mn-lt"/>
              </a:rPr>
              <a:t>MENOS</a:t>
            </a:r>
            <a:r>
              <a:rPr lang="es-PE" altLang="es-ES" sz="1000" dirty="0">
                <a:latin typeface="+mn-lt"/>
              </a:rPr>
              <a:t> mantenimiento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b="1" dirty="0">
                <a:latin typeface="+mn-lt"/>
              </a:rPr>
              <a:t> ESTÁNDARES INTERNACIONALES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b="1" dirty="0">
                <a:latin typeface="+mn-lt"/>
              </a:rPr>
              <a:t> GESTIÓN</a:t>
            </a:r>
            <a:r>
              <a:rPr lang="es-PE" altLang="es-ES" sz="1000" dirty="0">
                <a:latin typeface="+mn-lt"/>
              </a:rPr>
              <a:t> de los cambios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dirty="0">
                <a:latin typeface="+mn-lt"/>
              </a:rPr>
              <a:t> Tercerización </a:t>
            </a:r>
            <a:r>
              <a:rPr lang="es-PE" altLang="es-ES" sz="1000" b="1" dirty="0">
                <a:latin typeface="+mn-lt"/>
              </a:rPr>
              <a:t>EFICIENTE</a:t>
            </a:r>
            <a:r>
              <a:rPr lang="es-PE" altLang="es-ES" sz="1000" dirty="0">
                <a:latin typeface="+mn-lt"/>
              </a:rPr>
              <a:t> con proveedores</a:t>
            </a:r>
          </a:p>
          <a:p>
            <a:pPr marL="171450" indent="-1714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PE" altLang="es-ES" sz="1000" b="1" dirty="0">
                <a:latin typeface="+mn-lt"/>
              </a:rPr>
              <a:t> MENOR</a:t>
            </a:r>
            <a:r>
              <a:rPr lang="es-PE" altLang="es-ES" sz="1000" dirty="0">
                <a:latin typeface="+mn-lt"/>
              </a:rPr>
              <a:t> tiempo de salida al mercado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DE71DD0-E320-488A-8146-DF49D46D2864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CB7EEBE-89AF-48CE-B170-F2017B5600F5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91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398395306"/>
              </p:ext>
            </p:extLst>
          </p:nvPr>
        </p:nvGraphicFramePr>
        <p:xfrm>
          <a:off x="-221314" y="96982"/>
          <a:ext cx="11595895" cy="5832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F1B571E-8C3A-46CC-8CD1-F87AB835497F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38AAE45-1982-4233-9949-64E79B3F3968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606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7" name="Group 3"/>
          <p:cNvGrpSpPr>
            <a:grpSpLocks/>
          </p:cNvGrpSpPr>
          <p:nvPr/>
        </p:nvGrpSpPr>
        <p:grpSpPr bwMode="auto">
          <a:xfrm>
            <a:off x="3327997" y="1921798"/>
            <a:ext cx="5718175" cy="4700588"/>
            <a:chOff x="1930" y="579"/>
            <a:chExt cx="3602" cy="2961"/>
          </a:xfrm>
        </p:grpSpPr>
        <p:sp>
          <p:nvSpPr>
            <p:cNvPr id="43019" name="Line 4"/>
            <p:cNvSpPr>
              <a:spLocks noChangeShapeType="1"/>
            </p:cNvSpPr>
            <p:nvPr/>
          </p:nvSpPr>
          <p:spPr bwMode="auto">
            <a:xfrm flipV="1">
              <a:off x="3040" y="1900"/>
              <a:ext cx="204" cy="2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s-ES" sz="1600"/>
            </a:p>
          </p:txBody>
        </p:sp>
        <p:sp>
          <p:nvSpPr>
            <p:cNvPr id="43020" name="Line 5"/>
            <p:cNvSpPr>
              <a:spLocks noChangeShapeType="1"/>
            </p:cNvSpPr>
            <p:nvPr/>
          </p:nvSpPr>
          <p:spPr bwMode="auto">
            <a:xfrm flipV="1">
              <a:off x="3344" y="2136"/>
              <a:ext cx="200" cy="1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s-ES" sz="1600"/>
            </a:p>
          </p:txBody>
        </p:sp>
        <p:grpSp>
          <p:nvGrpSpPr>
            <p:cNvPr id="43021" name="Group 6"/>
            <p:cNvGrpSpPr>
              <a:grpSpLocks/>
            </p:cNvGrpSpPr>
            <p:nvPr/>
          </p:nvGrpSpPr>
          <p:grpSpPr bwMode="auto">
            <a:xfrm>
              <a:off x="2576" y="579"/>
              <a:ext cx="2956" cy="2298"/>
              <a:chOff x="1348" y="1347"/>
              <a:chExt cx="2956" cy="2298"/>
            </a:xfrm>
          </p:grpSpPr>
          <p:sp>
            <p:nvSpPr>
              <p:cNvPr id="742407" name="Oval 7"/>
              <p:cNvSpPr>
                <a:spLocks noChangeArrowheads="1"/>
              </p:cNvSpPr>
              <p:nvPr/>
            </p:nvSpPr>
            <p:spPr bwMode="auto">
              <a:xfrm>
                <a:off x="2493" y="1347"/>
                <a:ext cx="723" cy="59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99CCFF"/>
                </a:outerShdw>
              </a:effectLst>
            </p:spPr>
            <p:txBody>
              <a:bodyPr wrap="none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sz="1600" b="1" dirty="0" err="1"/>
                  <a:t>Productos</a:t>
                </a:r>
                <a:endParaRPr lang="en-US" sz="1600" b="1" dirty="0"/>
              </a:p>
            </p:txBody>
          </p:sp>
          <p:sp>
            <p:nvSpPr>
              <p:cNvPr id="742408" name="Oval 8"/>
              <p:cNvSpPr>
                <a:spLocks noChangeArrowheads="1"/>
              </p:cNvSpPr>
              <p:nvPr/>
            </p:nvSpPr>
            <p:spPr bwMode="auto">
              <a:xfrm>
                <a:off x="2476" y="2196"/>
                <a:ext cx="829" cy="593"/>
              </a:xfrm>
              <a:prstGeom prst="ellipse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99CCFF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sz="1600" b="1"/>
                  <a:t>Personas</a:t>
                </a:r>
              </a:p>
            </p:txBody>
          </p:sp>
          <p:sp>
            <p:nvSpPr>
              <p:cNvPr id="742409" name="Oval 9"/>
              <p:cNvSpPr>
                <a:spLocks noChangeArrowheads="1"/>
              </p:cNvSpPr>
              <p:nvPr/>
            </p:nvSpPr>
            <p:spPr bwMode="auto">
              <a:xfrm>
                <a:off x="3472" y="2976"/>
                <a:ext cx="832" cy="592"/>
              </a:xfrm>
              <a:prstGeom prst="ellipse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99CCFF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sz="1600" b="1"/>
                  <a:t>Tecnología</a:t>
                </a:r>
              </a:p>
            </p:txBody>
          </p:sp>
          <p:sp>
            <p:nvSpPr>
              <p:cNvPr id="742410" name="Oval 10"/>
              <p:cNvSpPr>
                <a:spLocks noChangeArrowheads="1"/>
              </p:cNvSpPr>
              <p:nvPr/>
            </p:nvSpPr>
            <p:spPr bwMode="auto">
              <a:xfrm>
                <a:off x="1348" y="2908"/>
                <a:ext cx="949" cy="737"/>
              </a:xfrm>
              <a:prstGeom prst="ellipse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99CCFF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sz="1600" b="1"/>
                  <a:t>Proceso</a:t>
                </a:r>
              </a:p>
            </p:txBody>
          </p:sp>
          <p:cxnSp>
            <p:nvCxnSpPr>
              <p:cNvPr id="43039" name="AutoShape 11"/>
              <p:cNvCxnSpPr>
                <a:cxnSpLocks noChangeShapeType="1"/>
                <a:stCxn id="742410" idx="6"/>
                <a:endCxn id="742409" idx="2"/>
              </p:cNvCxnSpPr>
              <p:nvPr/>
            </p:nvCxnSpPr>
            <p:spPr bwMode="auto">
              <a:xfrm flipV="1">
                <a:off x="2297" y="3272"/>
                <a:ext cx="1175" cy="5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040" name="AutoShape 12"/>
              <p:cNvCxnSpPr>
                <a:cxnSpLocks noChangeShapeType="1"/>
                <a:stCxn id="742408" idx="3"/>
                <a:endCxn id="742410" idx="7"/>
              </p:cNvCxnSpPr>
              <p:nvPr/>
            </p:nvCxnSpPr>
            <p:spPr bwMode="auto">
              <a:xfrm flipH="1">
                <a:off x="2158" y="2702"/>
                <a:ext cx="439" cy="31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041" name="AutoShape 13"/>
              <p:cNvCxnSpPr>
                <a:cxnSpLocks noChangeShapeType="1"/>
                <a:stCxn id="742408" idx="5"/>
                <a:endCxn id="742409" idx="1"/>
              </p:cNvCxnSpPr>
              <p:nvPr/>
            </p:nvCxnSpPr>
            <p:spPr bwMode="auto">
              <a:xfrm>
                <a:off x="3184" y="2702"/>
                <a:ext cx="410" cy="361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042" name="AutoShape 14"/>
              <p:cNvCxnSpPr>
                <a:cxnSpLocks noChangeShapeType="1"/>
                <a:stCxn id="742409" idx="0"/>
                <a:endCxn id="742407" idx="5"/>
              </p:cNvCxnSpPr>
              <p:nvPr/>
            </p:nvCxnSpPr>
            <p:spPr bwMode="auto">
              <a:xfrm flipH="1" flipV="1">
                <a:off x="3110" y="1853"/>
                <a:ext cx="778" cy="112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043" name="AutoShape 15"/>
              <p:cNvCxnSpPr>
                <a:cxnSpLocks noChangeShapeType="1"/>
                <a:stCxn id="742410" idx="0"/>
                <a:endCxn id="742407" idx="3"/>
              </p:cNvCxnSpPr>
              <p:nvPr/>
            </p:nvCxnSpPr>
            <p:spPr bwMode="auto">
              <a:xfrm flipV="1">
                <a:off x="1823" y="1853"/>
                <a:ext cx="776" cy="1055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044" name="AutoShape 16"/>
              <p:cNvCxnSpPr>
                <a:cxnSpLocks noChangeShapeType="1"/>
                <a:stCxn id="742408" idx="0"/>
                <a:endCxn id="742407" idx="4"/>
              </p:cNvCxnSpPr>
              <p:nvPr/>
            </p:nvCxnSpPr>
            <p:spPr bwMode="auto">
              <a:xfrm flipH="1" flipV="1">
                <a:off x="2855" y="1940"/>
                <a:ext cx="36" cy="256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022" name="Freeform 17"/>
            <p:cNvSpPr>
              <a:spLocks/>
            </p:cNvSpPr>
            <p:nvPr/>
          </p:nvSpPr>
          <p:spPr bwMode="auto">
            <a:xfrm>
              <a:off x="1968" y="2955"/>
              <a:ext cx="618" cy="585"/>
            </a:xfrm>
            <a:custGeom>
              <a:avLst/>
              <a:gdLst>
                <a:gd name="T0" fmla="*/ 21 w 978"/>
                <a:gd name="T1" fmla="*/ 0 h 921"/>
                <a:gd name="T2" fmla="*/ 0 w 978"/>
                <a:gd name="T3" fmla="*/ 20 h 921"/>
                <a:gd name="T4" fmla="*/ 4 w 978"/>
                <a:gd name="T5" fmla="*/ 24 h 921"/>
                <a:gd name="T6" fmla="*/ 25 w 978"/>
                <a:gd name="T7" fmla="*/ 4 h 921"/>
                <a:gd name="T8" fmla="*/ 21 w 978"/>
                <a:gd name="T9" fmla="*/ 0 h 9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8"/>
                <a:gd name="T16" fmla="*/ 0 h 921"/>
                <a:gd name="T17" fmla="*/ 978 w 978"/>
                <a:gd name="T18" fmla="*/ 921 h 9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8" h="921">
                  <a:moveTo>
                    <a:pt x="822" y="0"/>
                  </a:moveTo>
                  <a:lnTo>
                    <a:pt x="0" y="748"/>
                  </a:lnTo>
                  <a:lnTo>
                    <a:pt x="156" y="921"/>
                  </a:lnTo>
                  <a:lnTo>
                    <a:pt x="978" y="17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3" name="Freeform 18"/>
            <p:cNvSpPr>
              <a:spLocks/>
            </p:cNvSpPr>
            <p:nvPr/>
          </p:nvSpPr>
          <p:spPr bwMode="auto">
            <a:xfrm>
              <a:off x="2446" y="2841"/>
              <a:ext cx="261" cy="274"/>
            </a:xfrm>
            <a:custGeom>
              <a:avLst/>
              <a:gdLst>
                <a:gd name="T0" fmla="*/ 201 w 261"/>
                <a:gd name="T1" fmla="*/ 70 h 274"/>
                <a:gd name="T2" fmla="*/ 177 w 261"/>
                <a:gd name="T3" fmla="*/ 48 h 274"/>
                <a:gd name="T4" fmla="*/ 153 w 261"/>
                <a:gd name="T5" fmla="*/ 31 h 274"/>
                <a:gd name="T6" fmla="*/ 129 w 261"/>
                <a:gd name="T7" fmla="*/ 15 h 274"/>
                <a:gd name="T8" fmla="*/ 105 w 261"/>
                <a:gd name="T9" fmla="*/ 7 h 274"/>
                <a:gd name="T10" fmla="*/ 81 w 261"/>
                <a:gd name="T11" fmla="*/ 0 h 274"/>
                <a:gd name="T12" fmla="*/ 59 w 261"/>
                <a:gd name="T13" fmla="*/ 0 h 274"/>
                <a:gd name="T14" fmla="*/ 39 w 261"/>
                <a:gd name="T15" fmla="*/ 7 h 274"/>
                <a:gd name="T16" fmla="*/ 22 w 261"/>
                <a:gd name="T17" fmla="*/ 18 h 274"/>
                <a:gd name="T18" fmla="*/ 8 w 261"/>
                <a:gd name="T19" fmla="*/ 33 h 274"/>
                <a:gd name="T20" fmla="*/ 2 w 261"/>
                <a:gd name="T21" fmla="*/ 53 h 274"/>
                <a:gd name="T22" fmla="*/ 0 w 261"/>
                <a:gd name="T23" fmla="*/ 75 h 274"/>
                <a:gd name="T24" fmla="*/ 2 w 261"/>
                <a:gd name="T25" fmla="*/ 99 h 274"/>
                <a:gd name="T26" fmla="*/ 8 w 261"/>
                <a:gd name="T27" fmla="*/ 123 h 274"/>
                <a:gd name="T28" fmla="*/ 22 w 261"/>
                <a:gd name="T29" fmla="*/ 149 h 274"/>
                <a:gd name="T30" fmla="*/ 37 w 261"/>
                <a:gd name="T31" fmla="*/ 175 h 274"/>
                <a:gd name="T32" fmla="*/ 59 w 261"/>
                <a:gd name="T33" fmla="*/ 202 h 274"/>
                <a:gd name="T34" fmla="*/ 83 w 261"/>
                <a:gd name="T35" fmla="*/ 226 h 274"/>
                <a:gd name="T36" fmla="*/ 107 w 261"/>
                <a:gd name="T37" fmla="*/ 243 h 274"/>
                <a:gd name="T38" fmla="*/ 133 w 261"/>
                <a:gd name="T39" fmla="*/ 259 h 274"/>
                <a:gd name="T40" fmla="*/ 158 w 261"/>
                <a:gd name="T41" fmla="*/ 270 h 274"/>
                <a:gd name="T42" fmla="*/ 182 w 261"/>
                <a:gd name="T43" fmla="*/ 274 h 274"/>
                <a:gd name="T44" fmla="*/ 204 w 261"/>
                <a:gd name="T45" fmla="*/ 274 h 274"/>
                <a:gd name="T46" fmla="*/ 221 w 261"/>
                <a:gd name="T47" fmla="*/ 270 h 274"/>
                <a:gd name="T48" fmla="*/ 239 w 261"/>
                <a:gd name="T49" fmla="*/ 259 h 274"/>
                <a:gd name="T50" fmla="*/ 252 w 261"/>
                <a:gd name="T51" fmla="*/ 243 h 274"/>
                <a:gd name="T52" fmla="*/ 258 w 261"/>
                <a:gd name="T53" fmla="*/ 224 h 274"/>
                <a:gd name="T54" fmla="*/ 261 w 261"/>
                <a:gd name="T55" fmla="*/ 200 h 274"/>
                <a:gd name="T56" fmla="*/ 258 w 261"/>
                <a:gd name="T57" fmla="*/ 175 h 274"/>
                <a:gd name="T58" fmla="*/ 252 w 261"/>
                <a:gd name="T59" fmla="*/ 149 h 274"/>
                <a:gd name="T60" fmla="*/ 239 w 261"/>
                <a:gd name="T61" fmla="*/ 123 h 274"/>
                <a:gd name="T62" fmla="*/ 223 w 261"/>
                <a:gd name="T63" fmla="*/ 97 h 274"/>
                <a:gd name="T64" fmla="*/ 201 w 261"/>
                <a:gd name="T65" fmla="*/ 70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1"/>
                <a:gd name="T100" fmla="*/ 0 h 274"/>
                <a:gd name="T101" fmla="*/ 261 w 261"/>
                <a:gd name="T102" fmla="*/ 274 h 2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1" h="274">
                  <a:moveTo>
                    <a:pt x="201" y="70"/>
                  </a:moveTo>
                  <a:lnTo>
                    <a:pt x="177" y="48"/>
                  </a:lnTo>
                  <a:lnTo>
                    <a:pt x="153" y="31"/>
                  </a:lnTo>
                  <a:lnTo>
                    <a:pt x="129" y="15"/>
                  </a:lnTo>
                  <a:lnTo>
                    <a:pt x="105" y="7"/>
                  </a:lnTo>
                  <a:lnTo>
                    <a:pt x="81" y="0"/>
                  </a:lnTo>
                  <a:lnTo>
                    <a:pt x="59" y="0"/>
                  </a:lnTo>
                  <a:lnTo>
                    <a:pt x="39" y="7"/>
                  </a:lnTo>
                  <a:lnTo>
                    <a:pt x="22" y="18"/>
                  </a:lnTo>
                  <a:lnTo>
                    <a:pt x="8" y="33"/>
                  </a:lnTo>
                  <a:lnTo>
                    <a:pt x="2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8" y="123"/>
                  </a:lnTo>
                  <a:lnTo>
                    <a:pt x="22" y="149"/>
                  </a:lnTo>
                  <a:lnTo>
                    <a:pt x="37" y="175"/>
                  </a:lnTo>
                  <a:lnTo>
                    <a:pt x="59" y="202"/>
                  </a:lnTo>
                  <a:lnTo>
                    <a:pt x="83" y="226"/>
                  </a:lnTo>
                  <a:lnTo>
                    <a:pt x="107" y="243"/>
                  </a:lnTo>
                  <a:lnTo>
                    <a:pt x="133" y="259"/>
                  </a:lnTo>
                  <a:lnTo>
                    <a:pt x="158" y="270"/>
                  </a:lnTo>
                  <a:lnTo>
                    <a:pt x="182" y="274"/>
                  </a:lnTo>
                  <a:lnTo>
                    <a:pt x="204" y="274"/>
                  </a:lnTo>
                  <a:lnTo>
                    <a:pt x="221" y="270"/>
                  </a:lnTo>
                  <a:lnTo>
                    <a:pt x="239" y="259"/>
                  </a:lnTo>
                  <a:lnTo>
                    <a:pt x="252" y="243"/>
                  </a:lnTo>
                  <a:lnTo>
                    <a:pt x="258" y="224"/>
                  </a:lnTo>
                  <a:lnTo>
                    <a:pt x="261" y="200"/>
                  </a:lnTo>
                  <a:lnTo>
                    <a:pt x="258" y="175"/>
                  </a:lnTo>
                  <a:lnTo>
                    <a:pt x="252" y="149"/>
                  </a:lnTo>
                  <a:lnTo>
                    <a:pt x="239" y="123"/>
                  </a:lnTo>
                  <a:lnTo>
                    <a:pt x="223" y="97"/>
                  </a:lnTo>
                  <a:lnTo>
                    <a:pt x="201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4" name="Freeform 19"/>
            <p:cNvSpPr>
              <a:spLocks/>
            </p:cNvSpPr>
            <p:nvPr/>
          </p:nvSpPr>
          <p:spPr bwMode="auto">
            <a:xfrm>
              <a:off x="2459" y="2828"/>
              <a:ext cx="199" cy="92"/>
            </a:xfrm>
            <a:custGeom>
              <a:avLst/>
              <a:gdLst>
                <a:gd name="T0" fmla="*/ 17 w 199"/>
                <a:gd name="T1" fmla="*/ 42 h 92"/>
                <a:gd name="T2" fmla="*/ 17 w 199"/>
                <a:gd name="T3" fmla="*/ 42 h 92"/>
                <a:gd name="T4" fmla="*/ 31 w 199"/>
                <a:gd name="T5" fmla="*/ 33 h 92"/>
                <a:gd name="T6" fmla="*/ 48 w 199"/>
                <a:gd name="T7" fmla="*/ 26 h 92"/>
                <a:gd name="T8" fmla="*/ 68 w 199"/>
                <a:gd name="T9" fmla="*/ 26 h 92"/>
                <a:gd name="T10" fmla="*/ 88 w 199"/>
                <a:gd name="T11" fmla="*/ 33 h 92"/>
                <a:gd name="T12" fmla="*/ 110 w 199"/>
                <a:gd name="T13" fmla="*/ 42 h 92"/>
                <a:gd name="T14" fmla="*/ 134 w 199"/>
                <a:gd name="T15" fmla="*/ 55 h 92"/>
                <a:gd name="T16" fmla="*/ 156 w 199"/>
                <a:gd name="T17" fmla="*/ 72 h 92"/>
                <a:gd name="T18" fmla="*/ 177 w 199"/>
                <a:gd name="T19" fmla="*/ 92 h 92"/>
                <a:gd name="T20" fmla="*/ 199 w 199"/>
                <a:gd name="T21" fmla="*/ 74 h 92"/>
                <a:gd name="T22" fmla="*/ 173 w 199"/>
                <a:gd name="T23" fmla="*/ 50 h 92"/>
                <a:gd name="T24" fmla="*/ 147 w 199"/>
                <a:gd name="T25" fmla="*/ 33 h 92"/>
                <a:gd name="T26" fmla="*/ 123 w 199"/>
                <a:gd name="T27" fmla="*/ 15 h 92"/>
                <a:gd name="T28" fmla="*/ 96 w 199"/>
                <a:gd name="T29" fmla="*/ 6 h 92"/>
                <a:gd name="T30" fmla="*/ 68 w 199"/>
                <a:gd name="T31" fmla="*/ 0 h 92"/>
                <a:gd name="T32" fmla="*/ 44 w 199"/>
                <a:gd name="T33" fmla="*/ 0 h 92"/>
                <a:gd name="T34" fmla="*/ 22 w 199"/>
                <a:gd name="T35" fmla="*/ 6 h 92"/>
                <a:gd name="T36" fmla="*/ 0 w 199"/>
                <a:gd name="T37" fmla="*/ 20 h 92"/>
                <a:gd name="T38" fmla="*/ 0 w 199"/>
                <a:gd name="T39" fmla="*/ 20 h 92"/>
                <a:gd name="T40" fmla="*/ 17 w 199"/>
                <a:gd name="T41" fmla="*/ 42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9"/>
                <a:gd name="T64" fmla="*/ 0 h 92"/>
                <a:gd name="T65" fmla="*/ 199 w 199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9" h="92">
                  <a:moveTo>
                    <a:pt x="17" y="42"/>
                  </a:moveTo>
                  <a:lnTo>
                    <a:pt x="17" y="42"/>
                  </a:lnTo>
                  <a:lnTo>
                    <a:pt x="31" y="33"/>
                  </a:lnTo>
                  <a:lnTo>
                    <a:pt x="48" y="26"/>
                  </a:lnTo>
                  <a:lnTo>
                    <a:pt x="68" y="26"/>
                  </a:lnTo>
                  <a:lnTo>
                    <a:pt x="88" y="33"/>
                  </a:lnTo>
                  <a:lnTo>
                    <a:pt x="110" y="42"/>
                  </a:lnTo>
                  <a:lnTo>
                    <a:pt x="134" y="55"/>
                  </a:lnTo>
                  <a:lnTo>
                    <a:pt x="156" y="72"/>
                  </a:lnTo>
                  <a:lnTo>
                    <a:pt x="177" y="92"/>
                  </a:lnTo>
                  <a:lnTo>
                    <a:pt x="199" y="74"/>
                  </a:lnTo>
                  <a:lnTo>
                    <a:pt x="173" y="50"/>
                  </a:lnTo>
                  <a:lnTo>
                    <a:pt x="147" y="33"/>
                  </a:lnTo>
                  <a:lnTo>
                    <a:pt x="123" y="15"/>
                  </a:lnTo>
                  <a:lnTo>
                    <a:pt x="96" y="6"/>
                  </a:lnTo>
                  <a:lnTo>
                    <a:pt x="68" y="0"/>
                  </a:lnTo>
                  <a:lnTo>
                    <a:pt x="44" y="0"/>
                  </a:lnTo>
                  <a:lnTo>
                    <a:pt x="22" y="6"/>
                  </a:lnTo>
                  <a:lnTo>
                    <a:pt x="0" y="20"/>
                  </a:lnTo>
                  <a:lnTo>
                    <a:pt x="17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5" name="Freeform 20"/>
            <p:cNvSpPr>
              <a:spLocks/>
            </p:cNvSpPr>
            <p:nvPr/>
          </p:nvSpPr>
          <p:spPr bwMode="auto">
            <a:xfrm>
              <a:off x="2430" y="2848"/>
              <a:ext cx="86" cy="204"/>
            </a:xfrm>
            <a:custGeom>
              <a:avLst/>
              <a:gdLst>
                <a:gd name="T0" fmla="*/ 86 w 86"/>
                <a:gd name="T1" fmla="*/ 186 h 204"/>
                <a:gd name="T2" fmla="*/ 86 w 86"/>
                <a:gd name="T3" fmla="*/ 186 h 204"/>
                <a:gd name="T4" fmla="*/ 64 w 86"/>
                <a:gd name="T5" fmla="*/ 160 h 204"/>
                <a:gd name="T6" fmla="*/ 51 w 86"/>
                <a:gd name="T7" fmla="*/ 136 h 204"/>
                <a:gd name="T8" fmla="*/ 38 w 86"/>
                <a:gd name="T9" fmla="*/ 111 h 204"/>
                <a:gd name="T10" fmla="*/ 31 w 86"/>
                <a:gd name="T11" fmla="*/ 90 h 204"/>
                <a:gd name="T12" fmla="*/ 31 w 86"/>
                <a:gd name="T13" fmla="*/ 68 h 204"/>
                <a:gd name="T14" fmla="*/ 31 w 86"/>
                <a:gd name="T15" fmla="*/ 48 h 204"/>
                <a:gd name="T16" fmla="*/ 38 w 86"/>
                <a:gd name="T17" fmla="*/ 33 h 204"/>
                <a:gd name="T18" fmla="*/ 46 w 86"/>
                <a:gd name="T19" fmla="*/ 22 h 204"/>
                <a:gd name="T20" fmla="*/ 29 w 86"/>
                <a:gd name="T21" fmla="*/ 0 h 204"/>
                <a:gd name="T22" fmla="*/ 11 w 86"/>
                <a:gd name="T23" fmla="*/ 19 h 204"/>
                <a:gd name="T24" fmla="*/ 5 w 86"/>
                <a:gd name="T25" fmla="*/ 43 h 204"/>
                <a:gd name="T26" fmla="*/ 0 w 86"/>
                <a:gd name="T27" fmla="*/ 68 h 204"/>
                <a:gd name="T28" fmla="*/ 5 w 86"/>
                <a:gd name="T29" fmla="*/ 94 h 204"/>
                <a:gd name="T30" fmla="*/ 11 w 86"/>
                <a:gd name="T31" fmla="*/ 120 h 204"/>
                <a:gd name="T32" fmla="*/ 24 w 86"/>
                <a:gd name="T33" fmla="*/ 149 h 204"/>
                <a:gd name="T34" fmla="*/ 42 w 86"/>
                <a:gd name="T35" fmla="*/ 177 h 204"/>
                <a:gd name="T36" fmla="*/ 64 w 86"/>
                <a:gd name="T37" fmla="*/ 204 h 204"/>
                <a:gd name="T38" fmla="*/ 64 w 86"/>
                <a:gd name="T39" fmla="*/ 204 h 204"/>
                <a:gd name="T40" fmla="*/ 86 w 86"/>
                <a:gd name="T41" fmla="*/ 186 h 2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204"/>
                <a:gd name="T65" fmla="*/ 86 w 86"/>
                <a:gd name="T66" fmla="*/ 204 h 2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204">
                  <a:moveTo>
                    <a:pt x="86" y="186"/>
                  </a:moveTo>
                  <a:lnTo>
                    <a:pt x="86" y="186"/>
                  </a:lnTo>
                  <a:lnTo>
                    <a:pt x="64" y="160"/>
                  </a:lnTo>
                  <a:lnTo>
                    <a:pt x="51" y="136"/>
                  </a:lnTo>
                  <a:lnTo>
                    <a:pt x="38" y="111"/>
                  </a:lnTo>
                  <a:lnTo>
                    <a:pt x="31" y="90"/>
                  </a:lnTo>
                  <a:lnTo>
                    <a:pt x="31" y="68"/>
                  </a:lnTo>
                  <a:lnTo>
                    <a:pt x="31" y="48"/>
                  </a:lnTo>
                  <a:lnTo>
                    <a:pt x="38" y="33"/>
                  </a:lnTo>
                  <a:lnTo>
                    <a:pt x="46" y="22"/>
                  </a:lnTo>
                  <a:lnTo>
                    <a:pt x="29" y="0"/>
                  </a:lnTo>
                  <a:lnTo>
                    <a:pt x="11" y="19"/>
                  </a:lnTo>
                  <a:lnTo>
                    <a:pt x="5" y="43"/>
                  </a:lnTo>
                  <a:lnTo>
                    <a:pt x="0" y="68"/>
                  </a:lnTo>
                  <a:lnTo>
                    <a:pt x="5" y="94"/>
                  </a:lnTo>
                  <a:lnTo>
                    <a:pt x="11" y="120"/>
                  </a:lnTo>
                  <a:lnTo>
                    <a:pt x="24" y="149"/>
                  </a:lnTo>
                  <a:lnTo>
                    <a:pt x="42" y="177"/>
                  </a:lnTo>
                  <a:lnTo>
                    <a:pt x="64" y="204"/>
                  </a:lnTo>
                  <a:lnTo>
                    <a:pt x="86" y="1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6" name="Freeform 21"/>
            <p:cNvSpPr>
              <a:spLocks/>
            </p:cNvSpPr>
            <p:nvPr/>
          </p:nvSpPr>
          <p:spPr bwMode="auto">
            <a:xfrm>
              <a:off x="2494" y="3034"/>
              <a:ext cx="200" cy="94"/>
            </a:xfrm>
            <a:custGeom>
              <a:avLst/>
              <a:gdLst>
                <a:gd name="T0" fmla="*/ 182 w 200"/>
                <a:gd name="T1" fmla="*/ 55 h 94"/>
                <a:gd name="T2" fmla="*/ 182 w 200"/>
                <a:gd name="T3" fmla="*/ 55 h 94"/>
                <a:gd name="T4" fmla="*/ 169 w 200"/>
                <a:gd name="T5" fmla="*/ 64 h 94"/>
                <a:gd name="T6" fmla="*/ 156 w 200"/>
                <a:gd name="T7" fmla="*/ 68 h 94"/>
                <a:gd name="T8" fmla="*/ 134 w 200"/>
                <a:gd name="T9" fmla="*/ 68 h 94"/>
                <a:gd name="T10" fmla="*/ 114 w 200"/>
                <a:gd name="T11" fmla="*/ 64 h 94"/>
                <a:gd name="T12" fmla="*/ 92 w 200"/>
                <a:gd name="T13" fmla="*/ 53 h 94"/>
                <a:gd name="T14" fmla="*/ 66 w 200"/>
                <a:gd name="T15" fmla="*/ 39 h 94"/>
                <a:gd name="T16" fmla="*/ 44 w 200"/>
                <a:gd name="T17" fmla="*/ 22 h 94"/>
                <a:gd name="T18" fmla="*/ 22 w 200"/>
                <a:gd name="T19" fmla="*/ 0 h 94"/>
                <a:gd name="T20" fmla="*/ 0 w 200"/>
                <a:gd name="T21" fmla="*/ 18 h 94"/>
                <a:gd name="T22" fmla="*/ 26 w 200"/>
                <a:gd name="T23" fmla="*/ 44 h 94"/>
                <a:gd name="T24" fmla="*/ 53 w 200"/>
                <a:gd name="T25" fmla="*/ 61 h 94"/>
                <a:gd name="T26" fmla="*/ 79 w 200"/>
                <a:gd name="T27" fmla="*/ 79 h 94"/>
                <a:gd name="T28" fmla="*/ 105 w 200"/>
                <a:gd name="T29" fmla="*/ 90 h 94"/>
                <a:gd name="T30" fmla="*/ 134 w 200"/>
                <a:gd name="T31" fmla="*/ 94 h 94"/>
                <a:gd name="T32" fmla="*/ 156 w 200"/>
                <a:gd name="T33" fmla="*/ 94 h 94"/>
                <a:gd name="T34" fmla="*/ 178 w 200"/>
                <a:gd name="T35" fmla="*/ 90 h 94"/>
                <a:gd name="T36" fmla="*/ 200 w 200"/>
                <a:gd name="T37" fmla="*/ 77 h 94"/>
                <a:gd name="T38" fmla="*/ 200 w 200"/>
                <a:gd name="T39" fmla="*/ 77 h 94"/>
                <a:gd name="T40" fmla="*/ 182 w 200"/>
                <a:gd name="T41" fmla="*/ 55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0"/>
                <a:gd name="T64" fmla="*/ 0 h 94"/>
                <a:gd name="T65" fmla="*/ 200 w 200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0" h="94">
                  <a:moveTo>
                    <a:pt x="182" y="55"/>
                  </a:moveTo>
                  <a:lnTo>
                    <a:pt x="182" y="55"/>
                  </a:lnTo>
                  <a:lnTo>
                    <a:pt x="169" y="64"/>
                  </a:lnTo>
                  <a:lnTo>
                    <a:pt x="156" y="68"/>
                  </a:lnTo>
                  <a:lnTo>
                    <a:pt x="134" y="68"/>
                  </a:lnTo>
                  <a:lnTo>
                    <a:pt x="114" y="64"/>
                  </a:lnTo>
                  <a:lnTo>
                    <a:pt x="92" y="53"/>
                  </a:lnTo>
                  <a:lnTo>
                    <a:pt x="66" y="39"/>
                  </a:lnTo>
                  <a:lnTo>
                    <a:pt x="44" y="22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26" y="44"/>
                  </a:lnTo>
                  <a:lnTo>
                    <a:pt x="53" y="61"/>
                  </a:lnTo>
                  <a:lnTo>
                    <a:pt x="79" y="79"/>
                  </a:lnTo>
                  <a:lnTo>
                    <a:pt x="105" y="90"/>
                  </a:lnTo>
                  <a:lnTo>
                    <a:pt x="134" y="94"/>
                  </a:lnTo>
                  <a:lnTo>
                    <a:pt x="156" y="94"/>
                  </a:lnTo>
                  <a:lnTo>
                    <a:pt x="178" y="90"/>
                  </a:lnTo>
                  <a:lnTo>
                    <a:pt x="200" y="77"/>
                  </a:lnTo>
                  <a:lnTo>
                    <a:pt x="182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7" name="Freeform 22"/>
            <p:cNvSpPr>
              <a:spLocks/>
            </p:cNvSpPr>
            <p:nvPr/>
          </p:nvSpPr>
          <p:spPr bwMode="auto">
            <a:xfrm>
              <a:off x="2636" y="2902"/>
              <a:ext cx="86" cy="209"/>
            </a:xfrm>
            <a:custGeom>
              <a:avLst/>
              <a:gdLst>
                <a:gd name="T0" fmla="*/ 0 w 86"/>
                <a:gd name="T1" fmla="*/ 18 h 209"/>
                <a:gd name="T2" fmla="*/ 0 w 86"/>
                <a:gd name="T3" fmla="*/ 18 h 209"/>
                <a:gd name="T4" fmla="*/ 22 w 86"/>
                <a:gd name="T5" fmla="*/ 44 h 209"/>
                <a:gd name="T6" fmla="*/ 36 w 86"/>
                <a:gd name="T7" fmla="*/ 68 h 209"/>
                <a:gd name="T8" fmla="*/ 49 w 86"/>
                <a:gd name="T9" fmla="*/ 93 h 209"/>
                <a:gd name="T10" fmla="*/ 55 w 86"/>
                <a:gd name="T11" fmla="*/ 117 h 209"/>
                <a:gd name="T12" fmla="*/ 55 w 86"/>
                <a:gd name="T13" fmla="*/ 139 h 209"/>
                <a:gd name="T14" fmla="*/ 55 w 86"/>
                <a:gd name="T15" fmla="*/ 161 h 209"/>
                <a:gd name="T16" fmla="*/ 49 w 86"/>
                <a:gd name="T17" fmla="*/ 176 h 209"/>
                <a:gd name="T18" fmla="*/ 40 w 86"/>
                <a:gd name="T19" fmla="*/ 187 h 209"/>
                <a:gd name="T20" fmla="*/ 58 w 86"/>
                <a:gd name="T21" fmla="*/ 209 h 209"/>
                <a:gd name="T22" fmla="*/ 75 w 86"/>
                <a:gd name="T23" fmla="*/ 189 h 209"/>
                <a:gd name="T24" fmla="*/ 82 w 86"/>
                <a:gd name="T25" fmla="*/ 165 h 209"/>
                <a:gd name="T26" fmla="*/ 86 w 86"/>
                <a:gd name="T27" fmla="*/ 139 h 209"/>
                <a:gd name="T28" fmla="*/ 82 w 86"/>
                <a:gd name="T29" fmla="*/ 112 h 209"/>
                <a:gd name="T30" fmla="*/ 75 w 86"/>
                <a:gd name="T31" fmla="*/ 84 h 209"/>
                <a:gd name="T32" fmla="*/ 62 w 86"/>
                <a:gd name="T33" fmla="*/ 55 h 209"/>
                <a:gd name="T34" fmla="*/ 44 w 86"/>
                <a:gd name="T35" fmla="*/ 27 h 209"/>
                <a:gd name="T36" fmla="*/ 22 w 86"/>
                <a:gd name="T37" fmla="*/ 0 h 209"/>
                <a:gd name="T38" fmla="*/ 22 w 86"/>
                <a:gd name="T39" fmla="*/ 0 h 209"/>
                <a:gd name="T40" fmla="*/ 0 w 86"/>
                <a:gd name="T41" fmla="*/ 18 h 20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209"/>
                <a:gd name="T65" fmla="*/ 86 w 86"/>
                <a:gd name="T66" fmla="*/ 209 h 20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209">
                  <a:moveTo>
                    <a:pt x="0" y="18"/>
                  </a:moveTo>
                  <a:lnTo>
                    <a:pt x="0" y="18"/>
                  </a:lnTo>
                  <a:lnTo>
                    <a:pt x="22" y="44"/>
                  </a:lnTo>
                  <a:lnTo>
                    <a:pt x="36" y="68"/>
                  </a:lnTo>
                  <a:lnTo>
                    <a:pt x="49" y="93"/>
                  </a:lnTo>
                  <a:lnTo>
                    <a:pt x="55" y="117"/>
                  </a:lnTo>
                  <a:lnTo>
                    <a:pt x="55" y="139"/>
                  </a:lnTo>
                  <a:lnTo>
                    <a:pt x="55" y="161"/>
                  </a:lnTo>
                  <a:lnTo>
                    <a:pt x="49" y="176"/>
                  </a:lnTo>
                  <a:lnTo>
                    <a:pt x="40" y="187"/>
                  </a:lnTo>
                  <a:lnTo>
                    <a:pt x="58" y="209"/>
                  </a:lnTo>
                  <a:lnTo>
                    <a:pt x="75" y="189"/>
                  </a:lnTo>
                  <a:lnTo>
                    <a:pt x="82" y="165"/>
                  </a:lnTo>
                  <a:lnTo>
                    <a:pt x="86" y="139"/>
                  </a:lnTo>
                  <a:lnTo>
                    <a:pt x="82" y="112"/>
                  </a:lnTo>
                  <a:lnTo>
                    <a:pt x="75" y="84"/>
                  </a:lnTo>
                  <a:lnTo>
                    <a:pt x="62" y="55"/>
                  </a:lnTo>
                  <a:lnTo>
                    <a:pt x="44" y="27"/>
                  </a:lnTo>
                  <a:lnTo>
                    <a:pt x="2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8" name="Freeform 23"/>
            <p:cNvSpPr>
              <a:spLocks/>
            </p:cNvSpPr>
            <p:nvPr/>
          </p:nvSpPr>
          <p:spPr bwMode="auto">
            <a:xfrm>
              <a:off x="2422" y="1839"/>
              <a:ext cx="1300" cy="1300"/>
            </a:xfrm>
            <a:custGeom>
              <a:avLst/>
              <a:gdLst>
                <a:gd name="T0" fmla="*/ 763 w 1300"/>
                <a:gd name="T1" fmla="*/ 96 h 1300"/>
                <a:gd name="T2" fmla="*/ 918 w 1300"/>
                <a:gd name="T3" fmla="*/ 153 h 1300"/>
                <a:gd name="T4" fmla="*/ 1048 w 1300"/>
                <a:gd name="T5" fmla="*/ 252 h 1300"/>
                <a:gd name="T6" fmla="*/ 1146 w 1300"/>
                <a:gd name="T7" fmla="*/ 382 h 1300"/>
                <a:gd name="T8" fmla="*/ 1204 w 1300"/>
                <a:gd name="T9" fmla="*/ 537 h 1300"/>
                <a:gd name="T10" fmla="*/ 1212 w 1300"/>
                <a:gd name="T11" fmla="*/ 708 h 1300"/>
                <a:gd name="T12" fmla="*/ 1171 w 1300"/>
                <a:gd name="T13" fmla="*/ 870 h 1300"/>
                <a:gd name="T14" fmla="*/ 1085 w 1300"/>
                <a:gd name="T15" fmla="*/ 1011 h 1300"/>
                <a:gd name="T16" fmla="*/ 964 w 1300"/>
                <a:gd name="T17" fmla="*/ 1118 h 1300"/>
                <a:gd name="T18" fmla="*/ 818 w 1300"/>
                <a:gd name="T19" fmla="*/ 1191 h 1300"/>
                <a:gd name="T20" fmla="*/ 649 w 1300"/>
                <a:gd name="T21" fmla="*/ 1215 h 1300"/>
                <a:gd name="T22" fmla="*/ 482 w 1300"/>
                <a:gd name="T23" fmla="*/ 1191 h 1300"/>
                <a:gd name="T24" fmla="*/ 333 w 1300"/>
                <a:gd name="T25" fmla="*/ 1118 h 1300"/>
                <a:gd name="T26" fmla="*/ 214 w 1300"/>
                <a:gd name="T27" fmla="*/ 1011 h 1300"/>
                <a:gd name="T28" fmla="*/ 129 w 1300"/>
                <a:gd name="T29" fmla="*/ 870 h 1300"/>
                <a:gd name="T30" fmla="*/ 87 w 1300"/>
                <a:gd name="T31" fmla="*/ 708 h 1300"/>
                <a:gd name="T32" fmla="*/ 96 w 1300"/>
                <a:gd name="T33" fmla="*/ 537 h 1300"/>
                <a:gd name="T34" fmla="*/ 153 w 1300"/>
                <a:gd name="T35" fmla="*/ 382 h 1300"/>
                <a:gd name="T36" fmla="*/ 250 w 1300"/>
                <a:gd name="T37" fmla="*/ 252 h 1300"/>
                <a:gd name="T38" fmla="*/ 379 w 1300"/>
                <a:gd name="T39" fmla="*/ 153 h 1300"/>
                <a:gd name="T40" fmla="*/ 535 w 1300"/>
                <a:gd name="T41" fmla="*/ 96 h 1300"/>
                <a:gd name="T42" fmla="*/ 649 w 1300"/>
                <a:gd name="T43" fmla="*/ 0 h 1300"/>
                <a:gd name="T44" fmla="*/ 456 w 1300"/>
                <a:gd name="T45" fmla="*/ 29 h 1300"/>
                <a:gd name="T46" fmla="*/ 285 w 1300"/>
                <a:gd name="T47" fmla="*/ 112 h 1300"/>
                <a:gd name="T48" fmla="*/ 147 w 1300"/>
                <a:gd name="T49" fmla="*/ 237 h 1300"/>
                <a:gd name="T50" fmla="*/ 50 w 1300"/>
                <a:gd name="T51" fmla="*/ 397 h 1300"/>
                <a:gd name="T52" fmla="*/ 4 w 1300"/>
                <a:gd name="T53" fmla="*/ 585 h 1300"/>
                <a:gd name="T54" fmla="*/ 13 w 1300"/>
                <a:gd name="T55" fmla="*/ 783 h 1300"/>
                <a:gd name="T56" fmla="*/ 79 w 1300"/>
                <a:gd name="T57" fmla="*/ 960 h 1300"/>
                <a:gd name="T58" fmla="*/ 190 w 1300"/>
                <a:gd name="T59" fmla="*/ 1109 h 1300"/>
                <a:gd name="T60" fmla="*/ 339 w 1300"/>
                <a:gd name="T61" fmla="*/ 1221 h 1300"/>
                <a:gd name="T62" fmla="*/ 517 w 1300"/>
                <a:gd name="T63" fmla="*/ 1287 h 1300"/>
                <a:gd name="T64" fmla="*/ 714 w 1300"/>
                <a:gd name="T65" fmla="*/ 1296 h 1300"/>
                <a:gd name="T66" fmla="*/ 903 w 1300"/>
                <a:gd name="T67" fmla="*/ 1250 h 1300"/>
                <a:gd name="T68" fmla="*/ 1063 w 1300"/>
                <a:gd name="T69" fmla="*/ 1153 h 1300"/>
                <a:gd name="T70" fmla="*/ 1188 w 1300"/>
                <a:gd name="T71" fmla="*/ 1015 h 1300"/>
                <a:gd name="T72" fmla="*/ 1271 w 1300"/>
                <a:gd name="T73" fmla="*/ 844 h 1300"/>
                <a:gd name="T74" fmla="*/ 1300 w 1300"/>
                <a:gd name="T75" fmla="*/ 651 h 1300"/>
                <a:gd name="T76" fmla="*/ 1271 w 1300"/>
                <a:gd name="T77" fmla="*/ 458 h 1300"/>
                <a:gd name="T78" fmla="*/ 1188 w 1300"/>
                <a:gd name="T79" fmla="*/ 287 h 1300"/>
                <a:gd name="T80" fmla="*/ 1063 w 1300"/>
                <a:gd name="T81" fmla="*/ 149 h 1300"/>
                <a:gd name="T82" fmla="*/ 903 w 1300"/>
                <a:gd name="T83" fmla="*/ 50 h 1300"/>
                <a:gd name="T84" fmla="*/ 714 w 1300"/>
                <a:gd name="T85" fmla="*/ 4 h 13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00"/>
                <a:gd name="T130" fmla="*/ 0 h 1300"/>
                <a:gd name="T131" fmla="*/ 1300 w 1300"/>
                <a:gd name="T132" fmla="*/ 1300 h 130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00" h="1300">
                  <a:moveTo>
                    <a:pt x="649" y="86"/>
                  </a:moveTo>
                  <a:lnTo>
                    <a:pt x="706" y="88"/>
                  </a:lnTo>
                  <a:lnTo>
                    <a:pt x="763" y="96"/>
                  </a:lnTo>
                  <a:lnTo>
                    <a:pt x="818" y="112"/>
                  </a:lnTo>
                  <a:lnTo>
                    <a:pt x="868" y="129"/>
                  </a:lnTo>
                  <a:lnTo>
                    <a:pt x="918" y="153"/>
                  </a:lnTo>
                  <a:lnTo>
                    <a:pt x="964" y="182"/>
                  </a:lnTo>
                  <a:lnTo>
                    <a:pt x="1008" y="215"/>
                  </a:lnTo>
                  <a:lnTo>
                    <a:pt x="1048" y="252"/>
                  </a:lnTo>
                  <a:lnTo>
                    <a:pt x="1085" y="292"/>
                  </a:lnTo>
                  <a:lnTo>
                    <a:pt x="1118" y="335"/>
                  </a:lnTo>
                  <a:lnTo>
                    <a:pt x="1146" y="382"/>
                  </a:lnTo>
                  <a:lnTo>
                    <a:pt x="1171" y="432"/>
                  </a:lnTo>
                  <a:lnTo>
                    <a:pt x="1188" y="482"/>
                  </a:lnTo>
                  <a:lnTo>
                    <a:pt x="1204" y="537"/>
                  </a:lnTo>
                  <a:lnTo>
                    <a:pt x="1212" y="594"/>
                  </a:lnTo>
                  <a:lnTo>
                    <a:pt x="1214" y="651"/>
                  </a:lnTo>
                  <a:lnTo>
                    <a:pt x="1212" y="708"/>
                  </a:lnTo>
                  <a:lnTo>
                    <a:pt x="1204" y="765"/>
                  </a:lnTo>
                  <a:lnTo>
                    <a:pt x="1188" y="820"/>
                  </a:lnTo>
                  <a:lnTo>
                    <a:pt x="1171" y="870"/>
                  </a:lnTo>
                  <a:lnTo>
                    <a:pt x="1146" y="921"/>
                  </a:lnTo>
                  <a:lnTo>
                    <a:pt x="1118" y="967"/>
                  </a:lnTo>
                  <a:lnTo>
                    <a:pt x="1085" y="1011"/>
                  </a:lnTo>
                  <a:lnTo>
                    <a:pt x="1048" y="1050"/>
                  </a:lnTo>
                  <a:lnTo>
                    <a:pt x="1008" y="1088"/>
                  </a:lnTo>
                  <a:lnTo>
                    <a:pt x="964" y="1118"/>
                  </a:lnTo>
                  <a:lnTo>
                    <a:pt x="918" y="1147"/>
                  </a:lnTo>
                  <a:lnTo>
                    <a:pt x="868" y="1171"/>
                  </a:lnTo>
                  <a:lnTo>
                    <a:pt x="818" y="1191"/>
                  </a:lnTo>
                  <a:lnTo>
                    <a:pt x="763" y="1204"/>
                  </a:lnTo>
                  <a:lnTo>
                    <a:pt x="706" y="1213"/>
                  </a:lnTo>
                  <a:lnTo>
                    <a:pt x="649" y="1215"/>
                  </a:lnTo>
                  <a:lnTo>
                    <a:pt x="592" y="1213"/>
                  </a:lnTo>
                  <a:lnTo>
                    <a:pt x="535" y="1204"/>
                  </a:lnTo>
                  <a:lnTo>
                    <a:pt x="482" y="1191"/>
                  </a:lnTo>
                  <a:lnTo>
                    <a:pt x="429" y="1171"/>
                  </a:lnTo>
                  <a:lnTo>
                    <a:pt x="379" y="1147"/>
                  </a:lnTo>
                  <a:lnTo>
                    <a:pt x="333" y="1118"/>
                  </a:lnTo>
                  <a:lnTo>
                    <a:pt x="289" y="1088"/>
                  </a:lnTo>
                  <a:lnTo>
                    <a:pt x="250" y="1050"/>
                  </a:lnTo>
                  <a:lnTo>
                    <a:pt x="214" y="1011"/>
                  </a:lnTo>
                  <a:lnTo>
                    <a:pt x="182" y="967"/>
                  </a:lnTo>
                  <a:lnTo>
                    <a:pt x="153" y="921"/>
                  </a:lnTo>
                  <a:lnTo>
                    <a:pt x="129" y="870"/>
                  </a:lnTo>
                  <a:lnTo>
                    <a:pt x="111" y="820"/>
                  </a:lnTo>
                  <a:lnTo>
                    <a:pt x="96" y="765"/>
                  </a:lnTo>
                  <a:lnTo>
                    <a:pt x="87" y="708"/>
                  </a:lnTo>
                  <a:lnTo>
                    <a:pt x="85" y="651"/>
                  </a:lnTo>
                  <a:lnTo>
                    <a:pt x="87" y="594"/>
                  </a:lnTo>
                  <a:lnTo>
                    <a:pt x="96" y="537"/>
                  </a:lnTo>
                  <a:lnTo>
                    <a:pt x="111" y="482"/>
                  </a:lnTo>
                  <a:lnTo>
                    <a:pt x="129" y="432"/>
                  </a:lnTo>
                  <a:lnTo>
                    <a:pt x="153" y="382"/>
                  </a:lnTo>
                  <a:lnTo>
                    <a:pt x="182" y="335"/>
                  </a:lnTo>
                  <a:lnTo>
                    <a:pt x="214" y="292"/>
                  </a:lnTo>
                  <a:lnTo>
                    <a:pt x="250" y="252"/>
                  </a:lnTo>
                  <a:lnTo>
                    <a:pt x="289" y="215"/>
                  </a:lnTo>
                  <a:lnTo>
                    <a:pt x="333" y="182"/>
                  </a:lnTo>
                  <a:lnTo>
                    <a:pt x="379" y="153"/>
                  </a:lnTo>
                  <a:lnTo>
                    <a:pt x="429" y="129"/>
                  </a:lnTo>
                  <a:lnTo>
                    <a:pt x="482" y="112"/>
                  </a:lnTo>
                  <a:lnTo>
                    <a:pt x="535" y="96"/>
                  </a:lnTo>
                  <a:lnTo>
                    <a:pt x="592" y="88"/>
                  </a:lnTo>
                  <a:lnTo>
                    <a:pt x="649" y="86"/>
                  </a:lnTo>
                  <a:lnTo>
                    <a:pt x="649" y="0"/>
                  </a:lnTo>
                  <a:lnTo>
                    <a:pt x="583" y="4"/>
                  </a:lnTo>
                  <a:lnTo>
                    <a:pt x="517" y="13"/>
                  </a:lnTo>
                  <a:lnTo>
                    <a:pt x="456" y="29"/>
                  </a:lnTo>
                  <a:lnTo>
                    <a:pt x="397" y="50"/>
                  </a:lnTo>
                  <a:lnTo>
                    <a:pt x="339" y="79"/>
                  </a:lnTo>
                  <a:lnTo>
                    <a:pt x="285" y="112"/>
                  </a:lnTo>
                  <a:lnTo>
                    <a:pt x="234" y="149"/>
                  </a:lnTo>
                  <a:lnTo>
                    <a:pt x="190" y="191"/>
                  </a:lnTo>
                  <a:lnTo>
                    <a:pt x="147" y="237"/>
                  </a:lnTo>
                  <a:lnTo>
                    <a:pt x="109" y="287"/>
                  </a:lnTo>
                  <a:lnTo>
                    <a:pt x="79" y="340"/>
                  </a:lnTo>
                  <a:lnTo>
                    <a:pt x="50" y="397"/>
                  </a:lnTo>
                  <a:lnTo>
                    <a:pt x="28" y="458"/>
                  </a:lnTo>
                  <a:lnTo>
                    <a:pt x="13" y="520"/>
                  </a:lnTo>
                  <a:lnTo>
                    <a:pt x="4" y="585"/>
                  </a:lnTo>
                  <a:lnTo>
                    <a:pt x="0" y="651"/>
                  </a:lnTo>
                  <a:lnTo>
                    <a:pt x="4" y="717"/>
                  </a:lnTo>
                  <a:lnTo>
                    <a:pt x="13" y="783"/>
                  </a:lnTo>
                  <a:lnTo>
                    <a:pt x="28" y="844"/>
                  </a:lnTo>
                  <a:lnTo>
                    <a:pt x="50" y="903"/>
                  </a:lnTo>
                  <a:lnTo>
                    <a:pt x="79" y="960"/>
                  </a:lnTo>
                  <a:lnTo>
                    <a:pt x="109" y="1015"/>
                  </a:lnTo>
                  <a:lnTo>
                    <a:pt x="147" y="1066"/>
                  </a:lnTo>
                  <a:lnTo>
                    <a:pt x="190" y="1109"/>
                  </a:lnTo>
                  <a:lnTo>
                    <a:pt x="234" y="1153"/>
                  </a:lnTo>
                  <a:lnTo>
                    <a:pt x="285" y="1191"/>
                  </a:lnTo>
                  <a:lnTo>
                    <a:pt x="339" y="1221"/>
                  </a:lnTo>
                  <a:lnTo>
                    <a:pt x="397" y="1250"/>
                  </a:lnTo>
                  <a:lnTo>
                    <a:pt x="456" y="1272"/>
                  </a:lnTo>
                  <a:lnTo>
                    <a:pt x="517" y="1287"/>
                  </a:lnTo>
                  <a:lnTo>
                    <a:pt x="583" y="1296"/>
                  </a:lnTo>
                  <a:lnTo>
                    <a:pt x="649" y="1300"/>
                  </a:lnTo>
                  <a:lnTo>
                    <a:pt x="714" y="1296"/>
                  </a:lnTo>
                  <a:lnTo>
                    <a:pt x="780" y="1287"/>
                  </a:lnTo>
                  <a:lnTo>
                    <a:pt x="842" y="1272"/>
                  </a:lnTo>
                  <a:lnTo>
                    <a:pt x="903" y="1250"/>
                  </a:lnTo>
                  <a:lnTo>
                    <a:pt x="960" y="1221"/>
                  </a:lnTo>
                  <a:lnTo>
                    <a:pt x="1013" y="1191"/>
                  </a:lnTo>
                  <a:lnTo>
                    <a:pt x="1063" y="1153"/>
                  </a:lnTo>
                  <a:lnTo>
                    <a:pt x="1109" y="1109"/>
                  </a:lnTo>
                  <a:lnTo>
                    <a:pt x="1151" y="1066"/>
                  </a:lnTo>
                  <a:lnTo>
                    <a:pt x="1188" y="1015"/>
                  </a:lnTo>
                  <a:lnTo>
                    <a:pt x="1221" y="960"/>
                  </a:lnTo>
                  <a:lnTo>
                    <a:pt x="1250" y="903"/>
                  </a:lnTo>
                  <a:lnTo>
                    <a:pt x="1271" y="844"/>
                  </a:lnTo>
                  <a:lnTo>
                    <a:pt x="1287" y="783"/>
                  </a:lnTo>
                  <a:lnTo>
                    <a:pt x="1296" y="717"/>
                  </a:lnTo>
                  <a:lnTo>
                    <a:pt x="1300" y="651"/>
                  </a:lnTo>
                  <a:lnTo>
                    <a:pt x="1296" y="585"/>
                  </a:lnTo>
                  <a:lnTo>
                    <a:pt x="1287" y="520"/>
                  </a:lnTo>
                  <a:lnTo>
                    <a:pt x="1271" y="458"/>
                  </a:lnTo>
                  <a:lnTo>
                    <a:pt x="1250" y="397"/>
                  </a:lnTo>
                  <a:lnTo>
                    <a:pt x="1221" y="340"/>
                  </a:lnTo>
                  <a:lnTo>
                    <a:pt x="1188" y="287"/>
                  </a:lnTo>
                  <a:lnTo>
                    <a:pt x="1151" y="237"/>
                  </a:lnTo>
                  <a:lnTo>
                    <a:pt x="1109" y="191"/>
                  </a:lnTo>
                  <a:lnTo>
                    <a:pt x="1063" y="149"/>
                  </a:lnTo>
                  <a:lnTo>
                    <a:pt x="1013" y="112"/>
                  </a:lnTo>
                  <a:lnTo>
                    <a:pt x="960" y="79"/>
                  </a:lnTo>
                  <a:lnTo>
                    <a:pt x="903" y="50"/>
                  </a:lnTo>
                  <a:lnTo>
                    <a:pt x="842" y="29"/>
                  </a:lnTo>
                  <a:lnTo>
                    <a:pt x="780" y="13"/>
                  </a:lnTo>
                  <a:lnTo>
                    <a:pt x="714" y="4"/>
                  </a:lnTo>
                  <a:lnTo>
                    <a:pt x="649" y="0"/>
                  </a:lnTo>
                  <a:lnTo>
                    <a:pt x="649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29" name="Freeform 24"/>
            <p:cNvSpPr>
              <a:spLocks/>
            </p:cNvSpPr>
            <p:nvPr/>
          </p:nvSpPr>
          <p:spPr bwMode="auto">
            <a:xfrm>
              <a:off x="1974" y="2955"/>
              <a:ext cx="535" cy="542"/>
            </a:xfrm>
            <a:custGeom>
              <a:avLst/>
              <a:gdLst>
                <a:gd name="T0" fmla="*/ 15 w 883"/>
                <a:gd name="T1" fmla="*/ 0 h 818"/>
                <a:gd name="T2" fmla="*/ 0 w 883"/>
                <a:gd name="T3" fmla="*/ 27 h 818"/>
                <a:gd name="T4" fmla="*/ 1 w 883"/>
                <a:gd name="T5" fmla="*/ 30 h 818"/>
                <a:gd name="T6" fmla="*/ 16 w 883"/>
                <a:gd name="T7" fmla="*/ 3 h 818"/>
                <a:gd name="T8" fmla="*/ 15 w 883"/>
                <a:gd name="T9" fmla="*/ 0 h 8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3"/>
                <a:gd name="T16" fmla="*/ 0 h 818"/>
                <a:gd name="T17" fmla="*/ 883 w 883"/>
                <a:gd name="T18" fmla="*/ 818 h 8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3" h="818">
                  <a:moveTo>
                    <a:pt x="804" y="0"/>
                  </a:moveTo>
                  <a:lnTo>
                    <a:pt x="0" y="732"/>
                  </a:lnTo>
                  <a:lnTo>
                    <a:pt x="76" y="818"/>
                  </a:lnTo>
                  <a:lnTo>
                    <a:pt x="883" y="86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30" name="Freeform 25"/>
            <p:cNvSpPr>
              <a:spLocks/>
            </p:cNvSpPr>
            <p:nvPr/>
          </p:nvSpPr>
          <p:spPr bwMode="auto">
            <a:xfrm>
              <a:off x="1930" y="2944"/>
              <a:ext cx="509" cy="463"/>
            </a:xfrm>
            <a:custGeom>
              <a:avLst/>
              <a:gdLst>
                <a:gd name="T0" fmla="*/ 1 w 833"/>
                <a:gd name="T1" fmla="*/ 15 h 754"/>
                <a:gd name="T2" fmla="*/ 1 w 833"/>
                <a:gd name="T3" fmla="*/ 15 h 754"/>
                <a:gd name="T4" fmla="*/ 16 w 833"/>
                <a:gd name="T5" fmla="*/ 1 h 754"/>
                <a:gd name="T6" fmla="*/ 16 w 833"/>
                <a:gd name="T7" fmla="*/ 0 h 754"/>
                <a:gd name="T8" fmla="*/ 1 w 833"/>
                <a:gd name="T9" fmla="*/ 15 h 754"/>
                <a:gd name="T10" fmla="*/ 1 w 833"/>
                <a:gd name="T11" fmla="*/ 15 h 754"/>
                <a:gd name="T12" fmla="*/ 1 w 833"/>
                <a:gd name="T13" fmla="*/ 15 h 754"/>
                <a:gd name="T14" fmla="*/ 0 w 833"/>
                <a:gd name="T15" fmla="*/ 15 h 754"/>
                <a:gd name="T16" fmla="*/ 1 w 833"/>
                <a:gd name="T17" fmla="*/ 15 h 754"/>
                <a:gd name="T18" fmla="*/ 1 w 833"/>
                <a:gd name="T19" fmla="*/ 15 h 7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3"/>
                <a:gd name="T31" fmla="*/ 0 h 754"/>
                <a:gd name="T32" fmla="*/ 833 w 833"/>
                <a:gd name="T33" fmla="*/ 754 h 7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3" h="754">
                  <a:moveTo>
                    <a:pt x="31" y="735"/>
                  </a:moveTo>
                  <a:lnTo>
                    <a:pt x="28" y="754"/>
                  </a:lnTo>
                  <a:lnTo>
                    <a:pt x="833" y="22"/>
                  </a:lnTo>
                  <a:lnTo>
                    <a:pt x="816" y="0"/>
                  </a:lnTo>
                  <a:lnTo>
                    <a:pt x="11" y="732"/>
                  </a:lnTo>
                  <a:lnTo>
                    <a:pt x="9" y="752"/>
                  </a:lnTo>
                  <a:lnTo>
                    <a:pt x="11" y="732"/>
                  </a:lnTo>
                  <a:lnTo>
                    <a:pt x="0" y="743"/>
                  </a:lnTo>
                  <a:lnTo>
                    <a:pt x="9" y="752"/>
                  </a:lnTo>
                  <a:lnTo>
                    <a:pt x="31" y="7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31" name="Freeform 26"/>
            <p:cNvSpPr>
              <a:spLocks/>
            </p:cNvSpPr>
            <p:nvPr/>
          </p:nvSpPr>
          <p:spPr bwMode="auto">
            <a:xfrm>
              <a:off x="1931" y="3378"/>
              <a:ext cx="143" cy="162"/>
            </a:xfrm>
            <a:custGeom>
              <a:avLst/>
              <a:gdLst>
                <a:gd name="T0" fmla="*/ 1618 w 98"/>
                <a:gd name="T1" fmla="*/ 1386 h 114"/>
                <a:gd name="T2" fmla="*/ 2017 w 98"/>
                <a:gd name="T3" fmla="*/ 1415 h 114"/>
                <a:gd name="T4" fmla="*/ 458 w 98"/>
                <a:gd name="T5" fmla="*/ 0 h 114"/>
                <a:gd name="T6" fmla="*/ 0 w 98"/>
                <a:gd name="T7" fmla="*/ 279 h 114"/>
                <a:gd name="T8" fmla="*/ 1561 w 98"/>
                <a:gd name="T9" fmla="*/ 1704 h 114"/>
                <a:gd name="T10" fmla="*/ 1974 w 98"/>
                <a:gd name="T11" fmla="*/ 1745 h 114"/>
                <a:gd name="T12" fmla="*/ 1561 w 98"/>
                <a:gd name="T13" fmla="*/ 1704 h 114"/>
                <a:gd name="T14" fmla="*/ 1786 w 98"/>
                <a:gd name="T15" fmla="*/ 1896 h 114"/>
                <a:gd name="T16" fmla="*/ 1974 w 98"/>
                <a:gd name="T17" fmla="*/ 1745 h 114"/>
                <a:gd name="T18" fmla="*/ 1618 w 98"/>
                <a:gd name="T19" fmla="*/ 138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"/>
                <a:gd name="T31" fmla="*/ 0 h 114"/>
                <a:gd name="T32" fmla="*/ 98 w 98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" h="114">
                  <a:moveTo>
                    <a:pt x="79" y="83"/>
                  </a:moveTo>
                  <a:lnTo>
                    <a:pt x="98" y="85"/>
                  </a:lnTo>
                  <a:lnTo>
                    <a:pt x="22" y="0"/>
                  </a:lnTo>
                  <a:lnTo>
                    <a:pt x="0" y="17"/>
                  </a:lnTo>
                  <a:lnTo>
                    <a:pt x="76" y="103"/>
                  </a:lnTo>
                  <a:lnTo>
                    <a:pt x="96" y="105"/>
                  </a:lnTo>
                  <a:lnTo>
                    <a:pt x="76" y="103"/>
                  </a:lnTo>
                  <a:lnTo>
                    <a:pt x="87" y="114"/>
                  </a:lnTo>
                  <a:lnTo>
                    <a:pt x="96" y="105"/>
                  </a:lnTo>
                  <a:lnTo>
                    <a:pt x="79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32" name="Freeform 27"/>
            <p:cNvSpPr>
              <a:spLocks/>
            </p:cNvSpPr>
            <p:nvPr/>
          </p:nvSpPr>
          <p:spPr bwMode="auto">
            <a:xfrm>
              <a:off x="2015" y="3030"/>
              <a:ext cx="514" cy="461"/>
            </a:xfrm>
            <a:custGeom>
              <a:avLst/>
              <a:gdLst>
                <a:gd name="T0" fmla="*/ 17 w 835"/>
                <a:gd name="T1" fmla="*/ 1 h 754"/>
                <a:gd name="T2" fmla="*/ 17 w 835"/>
                <a:gd name="T3" fmla="*/ 0 h 754"/>
                <a:gd name="T4" fmla="*/ 0 w 835"/>
                <a:gd name="T5" fmla="*/ 15 h 754"/>
                <a:gd name="T6" fmla="*/ 1 w 835"/>
                <a:gd name="T7" fmla="*/ 15 h 754"/>
                <a:gd name="T8" fmla="*/ 17 w 835"/>
                <a:gd name="T9" fmla="*/ 1 h 754"/>
                <a:gd name="T10" fmla="*/ 17 w 835"/>
                <a:gd name="T11" fmla="*/ 1 h 754"/>
                <a:gd name="T12" fmla="*/ 17 w 835"/>
                <a:gd name="T13" fmla="*/ 1 h 754"/>
                <a:gd name="T14" fmla="*/ 17 w 835"/>
                <a:gd name="T15" fmla="*/ 1 h 754"/>
                <a:gd name="T16" fmla="*/ 17 w 835"/>
                <a:gd name="T17" fmla="*/ 1 h 754"/>
                <a:gd name="T18" fmla="*/ 17 w 835"/>
                <a:gd name="T19" fmla="*/ 1 h 7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5"/>
                <a:gd name="T31" fmla="*/ 0 h 754"/>
                <a:gd name="T32" fmla="*/ 835 w 835"/>
                <a:gd name="T33" fmla="*/ 754 h 7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5" h="754">
                  <a:moveTo>
                    <a:pt x="804" y="19"/>
                  </a:moveTo>
                  <a:lnTo>
                    <a:pt x="807" y="0"/>
                  </a:lnTo>
                  <a:lnTo>
                    <a:pt x="0" y="732"/>
                  </a:lnTo>
                  <a:lnTo>
                    <a:pt x="17" y="754"/>
                  </a:lnTo>
                  <a:lnTo>
                    <a:pt x="824" y="22"/>
                  </a:lnTo>
                  <a:lnTo>
                    <a:pt x="826" y="2"/>
                  </a:lnTo>
                  <a:lnTo>
                    <a:pt x="824" y="22"/>
                  </a:lnTo>
                  <a:lnTo>
                    <a:pt x="835" y="11"/>
                  </a:lnTo>
                  <a:lnTo>
                    <a:pt x="826" y="2"/>
                  </a:lnTo>
                  <a:lnTo>
                    <a:pt x="80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33" name="Freeform 28"/>
            <p:cNvSpPr>
              <a:spLocks/>
            </p:cNvSpPr>
            <p:nvPr/>
          </p:nvSpPr>
          <p:spPr bwMode="auto">
            <a:xfrm>
              <a:off x="2419" y="2935"/>
              <a:ext cx="101" cy="114"/>
            </a:xfrm>
            <a:custGeom>
              <a:avLst/>
              <a:gdLst>
                <a:gd name="T0" fmla="*/ 20 w 101"/>
                <a:gd name="T1" fmla="*/ 31 h 114"/>
                <a:gd name="T2" fmla="*/ 0 w 101"/>
                <a:gd name="T3" fmla="*/ 29 h 114"/>
                <a:gd name="T4" fmla="*/ 79 w 101"/>
                <a:gd name="T5" fmla="*/ 114 h 114"/>
                <a:gd name="T6" fmla="*/ 101 w 101"/>
                <a:gd name="T7" fmla="*/ 97 h 114"/>
                <a:gd name="T8" fmla="*/ 22 w 101"/>
                <a:gd name="T9" fmla="*/ 11 h 114"/>
                <a:gd name="T10" fmla="*/ 3 w 101"/>
                <a:gd name="T11" fmla="*/ 9 h 114"/>
                <a:gd name="T12" fmla="*/ 22 w 101"/>
                <a:gd name="T13" fmla="*/ 11 h 114"/>
                <a:gd name="T14" fmla="*/ 11 w 101"/>
                <a:gd name="T15" fmla="*/ 0 h 114"/>
                <a:gd name="T16" fmla="*/ 3 w 101"/>
                <a:gd name="T17" fmla="*/ 9 h 114"/>
                <a:gd name="T18" fmla="*/ 20 w 101"/>
                <a:gd name="T19" fmla="*/ 31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114"/>
                <a:gd name="T32" fmla="*/ 101 w 101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114">
                  <a:moveTo>
                    <a:pt x="20" y="31"/>
                  </a:moveTo>
                  <a:lnTo>
                    <a:pt x="0" y="29"/>
                  </a:lnTo>
                  <a:lnTo>
                    <a:pt x="79" y="114"/>
                  </a:lnTo>
                  <a:lnTo>
                    <a:pt x="101" y="97"/>
                  </a:lnTo>
                  <a:lnTo>
                    <a:pt x="22" y="11"/>
                  </a:lnTo>
                  <a:lnTo>
                    <a:pt x="3" y="9"/>
                  </a:lnTo>
                  <a:lnTo>
                    <a:pt x="22" y="11"/>
                  </a:lnTo>
                  <a:lnTo>
                    <a:pt x="11" y="0"/>
                  </a:lnTo>
                  <a:lnTo>
                    <a:pt x="3" y="9"/>
                  </a:lnTo>
                  <a:lnTo>
                    <a:pt x="2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s-PE" altLang="es-ES" sz="1600">
                <a:latin typeface="+mn-lt"/>
              </a:endParaRPr>
            </a:p>
          </p:txBody>
        </p:sp>
        <p:sp>
          <p:nvSpPr>
            <p:cNvPr id="43034" name="Line 29"/>
            <p:cNvSpPr>
              <a:spLocks noChangeShapeType="1"/>
            </p:cNvSpPr>
            <p:nvPr/>
          </p:nvSpPr>
          <p:spPr bwMode="auto">
            <a:xfrm>
              <a:off x="3520" y="2504"/>
              <a:ext cx="14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s-ES" sz="1600"/>
            </a:p>
          </p:txBody>
        </p:sp>
      </p:grpSp>
      <p:sp>
        <p:nvSpPr>
          <p:cNvPr id="43013" name="Rectangle 36"/>
          <p:cNvSpPr>
            <a:spLocks noChangeArrowheads="1"/>
          </p:cNvSpPr>
          <p:nvPr/>
        </p:nvSpPr>
        <p:spPr bwMode="black">
          <a:xfrm>
            <a:off x="450561" y="4567326"/>
            <a:ext cx="3315866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s-PE" altLang="es-ES" sz="2000" dirty="0">
                <a:latin typeface="+mn-lt"/>
              </a:rPr>
              <a:t>Para ello, el foco de atención de la Calidad está ....</a:t>
            </a:r>
          </a:p>
        </p:txBody>
      </p:sp>
      <p:grpSp>
        <p:nvGrpSpPr>
          <p:cNvPr id="43014" name="Group 40"/>
          <p:cNvGrpSpPr>
            <a:grpSpLocks/>
          </p:cNvGrpSpPr>
          <p:nvPr/>
        </p:nvGrpSpPr>
        <p:grpSpPr bwMode="auto">
          <a:xfrm>
            <a:off x="9108942" y="1820842"/>
            <a:ext cx="2130425" cy="2589159"/>
            <a:chOff x="6779596" y="905449"/>
            <a:chExt cx="2130425" cy="258993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42402" name="Text Box 2"/>
            <p:cNvSpPr txBox="1">
              <a:spLocks noChangeArrowheads="1"/>
            </p:cNvSpPr>
            <p:nvPr/>
          </p:nvSpPr>
          <p:spPr bwMode="auto">
            <a:xfrm>
              <a:off x="6779596" y="2959696"/>
              <a:ext cx="2130425" cy="535692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GB" sz="1600" dirty="0"/>
                <a:t>SATISFACCIÓN DEL CLIENTE</a:t>
              </a:r>
            </a:p>
          </p:txBody>
        </p:sp>
        <p:pic>
          <p:nvPicPr>
            <p:cNvPr id="43016" name="Picture 40" descr="C:\Users\Luis\AppData\Local\Microsoft\Windows\Temporary Internet Files\Content.IE5\97SX5SXC\MCj04125680000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689" y="905449"/>
              <a:ext cx="1818238" cy="20853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Conector recto de flecha 11"/>
          <p:cNvCxnSpPr/>
          <p:nvPr/>
        </p:nvCxnSpPr>
        <p:spPr>
          <a:xfrm>
            <a:off x="7331852" y="2392492"/>
            <a:ext cx="216665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C46695-7A59-43F1-8131-AD31D420A247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ACED4F2-653C-439D-976D-55A30D168B9F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94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917097" y="4139495"/>
            <a:ext cx="3134704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s-ES_tradnl" altLang="es-ES" sz="2000" dirty="0">
                <a:latin typeface="+mn-lt"/>
              </a:rPr>
              <a:t>Detalle de la proyección de los costos según las mejores prácticas de la Industria del Software en el Mundo.</a:t>
            </a:r>
          </a:p>
          <a:p>
            <a:pPr algn="l"/>
            <a:br>
              <a:rPr lang="es-ES_tradnl" altLang="es-ES" sz="2000" dirty="0">
                <a:latin typeface="+mn-lt"/>
              </a:rPr>
            </a:br>
            <a:r>
              <a:rPr lang="es-ES_tradnl" altLang="es-ES" sz="2000" dirty="0">
                <a:latin typeface="+mn-lt"/>
              </a:rPr>
              <a:t>	Fuente: Crosby, 1995</a:t>
            </a:r>
          </a:p>
        </p:txBody>
      </p:sp>
      <p:grpSp>
        <p:nvGrpSpPr>
          <p:cNvPr id="45059" name="Group 18"/>
          <p:cNvGrpSpPr>
            <a:grpSpLocks/>
          </p:cNvGrpSpPr>
          <p:nvPr/>
        </p:nvGrpSpPr>
        <p:grpSpPr bwMode="auto">
          <a:xfrm>
            <a:off x="8216900" y="-906784"/>
            <a:ext cx="3332163" cy="6796088"/>
            <a:chOff x="3548" y="-116"/>
            <a:chExt cx="2099" cy="4281"/>
          </a:xfrm>
        </p:grpSpPr>
        <p:sp>
          <p:nvSpPr>
            <p:cNvPr id="45078" name="Rectangle 19"/>
            <p:cNvSpPr>
              <a:spLocks noChangeArrowheads="1"/>
            </p:cNvSpPr>
            <p:nvPr/>
          </p:nvSpPr>
          <p:spPr bwMode="auto">
            <a:xfrm>
              <a:off x="3788" y="2386"/>
              <a:ext cx="409" cy="1580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>
                  <a:solidFill>
                    <a:schemeClr val="bg1"/>
                  </a:solidFill>
                  <a:latin typeface="+mn-lt"/>
                </a:rPr>
                <a:t>Coste de</a:t>
              </a:r>
            </a:p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>
                  <a:solidFill>
                    <a:schemeClr val="bg1"/>
                  </a:solidFill>
                  <a:latin typeface="+mn-lt"/>
                </a:rPr>
                <a:t> Desarrollo</a:t>
              </a:r>
              <a:endParaRPr lang="en-US" altLang="es-ES" sz="900" b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5079" name="Rectangle 20"/>
            <p:cNvSpPr>
              <a:spLocks noChangeArrowheads="1"/>
            </p:cNvSpPr>
            <p:nvPr/>
          </p:nvSpPr>
          <p:spPr bwMode="auto">
            <a:xfrm>
              <a:off x="4241" y="3611"/>
              <a:ext cx="408" cy="345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 dirty="0">
                  <a:solidFill>
                    <a:schemeClr val="bg1"/>
                  </a:solidFill>
                  <a:latin typeface="+mn-lt"/>
                </a:rPr>
                <a:t>Coste de</a:t>
              </a:r>
            </a:p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 dirty="0">
                  <a:solidFill>
                    <a:schemeClr val="bg1"/>
                  </a:solidFill>
                  <a:latin typeface="+mn-lt"/>
                </a:rPr>
                <a:t>Prevención</a:t>
              </a:r>
              <a:r>
                <a:rPr lang="es-PE" altLang="es-ES" sz="900" b="1" dirty="0">
                  <a:latin typeface="+mn-lt"/>
                </a:rPr>
                <a:t> </a:t>
              </a:r>
              <a:endParaRPr lang="en-US" altLang="es-ES" sz="900" b="1" dirty="0">
                <a:latin typeface="+mn-lt"/>
              </a:endParaRPr>
            </a:p>
          </p:txBody>
        </p:sp>
        <p:sp>
          <p:nvSpPr>
            <p:cNvPr id="45080" name="Rectangle 21"/>
            <p:cNvSpPr>
              <a:spLocks noChangeArrowheads="1"/>
            </p:cNvSpPr>
            <p:nvPr/>
          </p:nvSpPr>
          <p:spPr bwMode="auto">
            <a:xfrm>
              <a:off x="4695" y="3702"/>
              <a:ext cx="454" cy="251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>
                  <a:solidFill>
                    <a:schemeClr val="bg1"/>
                  </a:solidFill>
                  <a:latin typeface="+mn-lt"/>
                </a:rPr>
                <a:t>Coste de</a:t>
              </a:r>
            </a:p>
            <a:p>
              <a:pPr>
                <a:lnSpc>
                  <a:spcPct val="70000"/>
                </a:lnSpc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>
                  <a:solidFill>
                    <a:schemeClr val="bg1"/>
                  </a:solidFill>
                  <a:latin typeface="+mn-lt"/>
                </a:rPr>
                <a:t>Evaluación</a:t>
              </a:r>
              <a:endParaRPr lang="en-US" altLang="es-ES" sz="900" b="1">
                <a:latin typeface="+mn-lt"/>
              </a:endParaRPr>
            </a:p>
          </p:txBody>
        </p:sp>
        <p:sp>
          <p:nvSpPr>
            <p:cNvPr id="45081" name="Rectangle 22"/>
            <p:cNvSpPr>
              <a:spLocks noChangeArrowheads="1"/>
            </p:cNvSpPr>
            <p:nvPr/>
          </p:nvSpPr>
          <p:spPr bwMode="auto">
            <a:xfrm>
              <a:off x="5194" y="3748"/>
              <a:ext cx="408" cy="181"/>
            </a:xfrm>
            <a:prstGeom prst="rect">
              <a:avLst/>
            </a:prstGeom>
            <a:solidFill>
              <a:srgbClr val="FF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40000"/>
                </a:lnSpc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endParaRPr lang="es-PE" altLang="es-ES" sz="900" b="1">
                <a:solidFill>
                  <a:schemeClr val="bg1"/>
                </a:solidFill>
                <a:latin typeface="+mn-lt"/>
              </a:endParaRPr>
            </a:p>
            <a:p>
              <a:pPr>
                <a:lnSpc>
                  <a:spcPct val="40000"/>
                </a:lnSpc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 b="1">
                  <a:solidFill>
                    <a:schemeClr val="bg1"/>
                  </a:solidFill>
                  <a:latin typeface="+mn-lt"/>
                </a:rPr>
                <a:t>Coste de</a:t>
              </a:r>
            </a:p>
            <a:p>
              <a:pPr>
                <a:lnSpc>
                  <a:spcPct val="40000"/>
                </a:lnSpc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 b="1">
                  <a:solidFill>
                    <a:schemeClr val="bg1"/>
                  </a:solidFill>
                  <a:latin typeface="+mn-lt"/>
                </a:rPr>
                <a:t>Rehacer</a:t>
              </a:r>
              <a:endParaRPr lang="en-US" altLang="es-ES" sz="900" b="1">
                <a:latin typeface="+mn-lt"/>
              </a:endParaRPr>
            </a:p>
          </p:txBody>
        </p:sp>
        <p:sp>
          <p:nvSpPr>
            <p:cNvPr id="45082" name="Text Box 23"/>
            <p:cNvSpPr txBox="1">
              <a:spLocks noChangeArrowheads="1"/>
            </p:cNvSpPr>
            <p:nvPr/>
          </p:nvSpPr>
          <p:spPr bwMode="auto">
            <a:xfrm>
              <a:off x="3882" y="2192"/>
              <a:ext cx="2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900" b="1">
                  <a:latin typeface="+mn-lt"/>
                </a:rPr>
                <a:t>80k</a:t>
              </a:r>
            </a:p>
          </p:txBody>
        </p:sp>
        <p:sp>
          <p:nvSpPr>
            <p:cNvPr id="45083" name="Line 24"/>
            <p:cNvSpPr>
              <a:spLocks noChangeShapeType="1"/>
            </p:cNvSpPr>
            <p:nvPr/>
          </p:nvSpPr>
          <p:spPr bwMode="auto">
            <a:xfrm>
              <a:off x="3743" y="4019"/>
              <a:ext cx="190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z="900"/>
            </a:p>
          </p:txBody>
        </p:sp>
        <p:sp>
          <p:nvSpPr>
            <p:cNvPr id="45084" name="Line 25"/>
            <p:cNvSpPr>
              <a:spLocks noChangeShapeType="1"/>
            </p:cNvSpPr>
            <p:nvPr/>
          </p:nvSpPr>
          <p:spPr bwMode="auto">
            <a:xfrm>
              <a:off x="3743" y="2320"/>
              <a:ext cx="0" cy="16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z="900"/>
            </a:p>
          </p:txBody>
        </p:sp>
        <p:sp>
          <p:nvSpPr>
            <p:cNvPr id="45085" name="Text Box 26"/>
            <p:cNvSpPr txBox="1">
              <a:spLocks noChangeArrowheads="1"/>
            </p:cNvSpPr>
            <p:nvPr/>
          </p:nvSpPr>
          <p:spPr bwMode="auto">
            <a:xfrm>
              <a:off x="4340" y="3420"/>
              <a:ext cx="19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900" b="1">
                  <a:latin typeface="+mn-lt"/>
                </a:rPr>
                <a:t>8k</a:t>
              </a:r>
            </a:p>
          </p:txBody>
        </p:sp>
        <p:sp>
          <p:nvSpPr>
            <p:cNvPr id="45086" name="Text Box 27"/>
            <p:cNvSpPr txBox="1">
              <a:spLocks noChangeArrowheads="1"/>
            </p:cNvSpPr>
            <p:nvPr/>
          </p:nvSpPr>
          <p:spPr bwMode="auto">
            <a:xfrm>
              <a:off x="4795" y="3510"/>
              <a:ext cx="19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900" b="1">
                  <a:latin typeface="+mn-lt"/>
                </a:rPr>
                <a:t>7k</a:t>
              </a:r>
            </a:p>
          </p:txBody>
        </p:sp>
        <p:sp>
          <p:nvSpPr>
            <p:cNvPr id="45087" name="Text Box 28"/>
            <p:cNvSpPr txBox="1">
              <a:spLocks noChangeArrowheads="1"/>
            </p:cNvSpPr>
            <p:nvPr/>
          </p:nvSpPr>
          <p:spPr bwMode="auto">
            <a:xfrm>
              <a:off x="5285" y="3566"/>
              <a:ext cx="19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900" b="1">
                  <a:latin typeface="+mn-lt"/>
                </a:rPr>
                <a:t>5k</a:t>
              </a:r>
            </a:p>
          </p:txBody>
        </p:sp>
        <p:sp>
          <p:nvSpPr>
            <p:cNvPr id="45088" name="Text Box 29"/>
            <p:cNvSpPr txBox="1">
              <a:spLocks noChangeArrowheads="1"/>
            </p:cNvSpPr>
            <p:nvPr/>
          </p:nvSpPr>
          <p:spPr bwMode="auto">
            <a:xfrm>
              <a:off x="4577" y="2178"/>
              <a:ext cx="63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1200" b="1" dirty="0">
                  <a:latin typeface="+mn-lt"/>
                </a:rPr>
                <a:t>Con CMMI </a:t>
              </a:r>
            </a:p>
          </p:txBody>
        </p:sp>
        <p:sp>
          <p:nvSpPr>
            <p:cNvPr id="45089" name="Text Box 30"/>
            <p:cNvSpPr txBox="1">
              <a:spLocks noChangeArrowheads="1"/>
            </p:cNvSpPr>
            <p:nvPr/>
          </p:nvSpPr>
          <p:spPr bwMode="auto">
            <a:xfrm>
              <a:off x="4616" y="4020"/>
              <a:ext cx="38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900" b="1">
                  <a:latin typeface="+mn-lt"/>
                </a:rPr>
                <a:t>Tiempo</a:t>
              </a:r>
            </a:p>
          </p:txBody>
        </p:sp>
        <p:sp>
          <p:nvSpPr>
            <p:cNvPr id="45090" name="Text Box 31"/>
            <p:cNvSpPr txBox="1">
              <a:spLocks noChangeArrowheads="1"/>
            </p:cNvSpPr>
            <p:nvPr/>
          </p:nvSpPr>
          <p:spPr bwMode="auto">
            <a:xfrm rot="16200000">
              <a:off x="3131" y="2938"/>
              <a:ext cx="98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PE" altLang="es-ES" sz="900" b="1">
                  <a:latin typeface="+mn-lt"/>
                </a:rPr>
                <a:t>US$ (100K)</a:t>
              </a:r>
              <a:endParaRPr lang="en-US" altLang="es-ES" sz="900" b="1">
                <a:latin typeface="+mn-lt"/>
              </a:endParaRPr>
            </a:p>
          </p:txBody>
        </p:sp>
        <p:sp>
          <p:nvSpPr>
            <p:cNvPr id="45091" name="Arc 32"/>
            <p:cNvSpPr>
              <a:spLocks/>
            </p:cNvSpPr>
            <p:nvPr/>
          </p:nvSpPr>
          <p:spPr bwMode="auto">
            <a:xfrm rot="9910666">
              <a:off x="4076" y="-116"/>
              <a:ext cx="1354" cy="3892"/>
            </a:xfrm>
            <a:custGeom>
              <a:avLst/>
              <a:gdLst>
                <a:gd name="T0" fmla="*/ 0 w 18362"/>
                <a:gd name="T1" fmla="*/ 0 h 21029"/>
                <a:gd name="T2" fmla="*/ 0 w 18362"/>
                <a:gd name="T3" fmla="*/ 0 h 21029"/>
                <a:gd name="T4" fmla="*/ 0 w 18362"/>
                <a:gd name="T5" fmla="*/ 0 h 21029"/>
                <a:gd name="T6" fmla="*/ 0 60000 65536"/>
                <a:gd name="T7" fmla="*/ 0 60000 65536"/>
                <a:gd name="T8" fmla="*/ 0 60000 65536"/>
                <a:gd name="T9" fmla="*/ 0 w 18362"/>
                <a:gd name="T10" fmla="*/ 0 h 21029"/>
                <a:gd name="T11" fmla="*/ 18362 w 18362"/>
                <a:gd name="T12" fmla="*/ 21029 h 210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362" h="21029" fill="none" extrusionOk="0">
                  <a:moveTo>
                    <a:pt x="4933" y="0"/>
                  </a:moveTo>
                  <a:cubicBezTo>
                    <a:pt x="10513" y="1309"/>
                    <a:pt x="15343" y="4781"/>
                    <a:pt x="18361" y="9653"/>
                  </a:cubicBezTo>
                </a:path>
                <a:path w="18362" h="21029" stroke="0" extrusionOk="0">
                  <a:moveTo>
                    <a:pt x="4933" y="0"/>
                  </a:moveTo>
                  <a:cubicBezTo>
                    <a:pt x="10513" y="1309"/>
                    <a:pt x="15343" y="4781"/>
                    <a:pt x="18361" y="9653"/>
                  </a:cubicBezTo>
                  <a:lnTo>
                    <a:pt x="0" y="21029"/>
                  </a:lnTo>
                  <a:close/>
                </a:path>
              </a:pathLst>
            </a:custGeom>
            <a:noFill/>
            <a:ln w="38100">
              <a:solidFill>
                <a:schemeClr val="bg2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s-PE" altLang="es-ES" sz="900">
                <a:latin typeface="+mn-lt"/>
              </a:endParaRPr>
            </a:p>
          </p:txBody>
        </p:sp>
      </p:grpSp>
      <p:sp>
        <p:nvSpPr>
          <p:cNvPr id="45060" name="Rectangle 33"/>
          <p:cNvSpPr>
            <a:spLocks noChangeArrowheads="1"/>
          </p:cNvSpPr>
          <p:nvPr/>
        </p:nvSpPr>
        <p:spPr bwMode="black">
          <a:xfrm>
            <a:off x="226804" y="1970618"/>
            <a:ext cx="772477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s-PE" altLang="es-ES" sz="2000" dirty="0">
                <a:latin typeface="+mn-lt"/>
              </a:rPr>
              <a:t>.... Y los costos ?, .... Cómo se observan ?</a:t>
            </a:r>
          </a:p>
        </p:txBody>
      </p:sp>
      <p:grpSp>
        <p:nvGrpSpPr>
          <p:cNvPr id="45061" name="Group 37"/>
          <p:cNvGrpSpPr>
            <a:grpSpLocks/>
          </p:cNvGrpSpPr>
          <p:nvPr/>
        </p:nvGrpSpPr>
        <p:grpSpPr bwMode="auto">
          <a:xfrm>
            <a:off x="-2186933" y="956941"/>
            <a:ext cx="6983728" cy="4932363"/>
            <a:chOff x="-1843" y="1050"/>
            <a:chExt cx="4776" cy="3107"/>
          </a:xfrm>
        </p:grpSpPr>
        <p:sp>
          <p:nvSpPr>
            <p:cNvPr id="45062" name="Text Box 16"/>
            <p:cNvSpPr txBox="1">
              <a:spLocks noChangeArrowheads="1"/>
            </p:cNvSpPr>
            <p:nvPr/>
          </p:nvSpPr>
          <p:spPr bwMode="auto">
            <a:xfrm>
              <a:off x="1056" y="2215"/>
              <a:ext cx="7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"/>
                </a:spcBef>
                <a:spcAft>
                  <a:spcPct val="40000"/>
                </a:spcAft>
                <a:buClr>
                  <a:srgbClr val="0033CC"/>
                </a:buClr>
                <a:buFont typeface="Wingdings" panose="05000000000000000000" pitchFamily="2" charset="2"/>
                <a:buNone/>
              </a:pPr>
              <a:r>
                <a:rPr lang="es-ES" altLang="es-ES" sz="1400" b="1">
                  <a:latin typeface="+mn-lt"/>
                </a:rPr>
                <a:t>Sin CMMI </a:t>
              </a:r>
            </a:p>
          </p:txBody>
        </p:sp>
        <p:grpSp>
          <p:nvGrpSpPr>
            <p:cNvPr id="45063" name="Group 36"/>
            <p:cNvGrpSpPr>
              <a:grpSpLocks/>
            </p:cNvGrpSpPr>
            <p:nvPr/>
          </p:nvGrpSpPr>
          <p:grpSpPr bwMode="auto">
            <a:xfrm>
              <a:off x="-1843" y="1050"/>
              <a:ext cx="4776" cy="3107"/>
              <a:chOff x="-1843" y="1050"/>
              <a:chExt cx="4776" cy="3107"/>
            </a:xfrm>
          </p:grpSpPr>
          <p:sp>
            <p:nvSpPr>
              <p:cNvPr id="45064" name="Text Box 15"/>
              <p:cNvSpPr txBox="1">
                <a:spLocks noChangeArrowheads="1"/>
              </p:cNvSpPr>
              <p:nvPr/>
            </p:nvSpPr>
            <p:spPr bwMode="auto">
              <a:xfrm>
                <a:off x="1119" y="4012"/>
                <a:ext cx="418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"/>
                  </a:spcBef>
                  <a:spcAft>
                    <a:spcPct val="40000"/>
                  </a:spcAft>
                  <a:buClr>
                    <a:srgbClr val="0033CC"/>
                  </a:buClr>
                  <a:buFont typeface="Wingdings" panose="05000000000000000000" pitchFamily="2" charset="2"/>
                  <a:buNone/>
                </a:pPr>
                <a:r>
                  <a:rPr lang="es-ES" altLang="es-ES" sz="900" b="1">
                    <a:latin typeface="+mn-lt"/>
                  </a:rPr>
                  <a:t>Tiempo</a:t>
                </a:r>
              </a:p>
            </p:txBody>
          </p:sp>
          <p:grpSp>
            <p:nvGrpSpPr>
              <p:cNvPr id="45065" name="Group 35"/>
              <p:cNvGrpSpPr>
                <a:grpSpLocks/>
              </p:cNvGrpSpPr>
              <p:nvPr/>
            </p:nvGrpSpPr>
            <p:grpSpPr bwMode="auto">
              <a:xfrm>
                <a:off x="-1843" y="1050"/>
                <a:ext cx="4776" cy="2962"/>
                <a:chOff x="-1843" y="1050"/>
                <a:chExt cx="4776" cy="2962"/>
              </a:xfrm>
            </p:grpSpPr>
            <p:sp>
              <p:nvSpPr>
                <p:cNvPr id="45066" name="Rectangle 5"/>
                <p:cNvSpPr>
                  <a:spLocks noChangeArrowheads="1"/>
                </p:cNvSpPr>
                <p:nvPr/>
              </p:nvSpPr>
              <p:spPr bwMode="auto">
                <a:xfrm>
                  <a:off x="252" y="3289"/>
                  <a:ext cx="640" cy="67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Coste de</a:t>
                  </a:r>
                </a:p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 Desarrollo </a:t>
                  </a:r>
                  <a:endParaRPr lang="en-US" altLang="es-ES" sz="90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5067" name="Rectangle 6"/>
                <p:cNvSpPr>
                  <a:spLocks noChangeArrowheads="1"/>
                </p:cNvSpPr>
                <p:nvPr/>
              </p:nvSpPr>
              <p:spPr bwMode="auto">
                <a:xfrm>
                  <a:off x="983" y="3916"/>
                  <a:ext cx="408" cy="44"/>
                </a:xfrm>
                <a:prstGeom prst="rect">
                  <a:avLst/>
                </a:prstGeom>
                <a:solidFill>
                  <a:srgbClr val="FF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endParaRPr lang="es-ES_tradnl" altLang="es-ES" sz="900">
                    <a:latin typeface="+mn-lt"/>
                  </a:endParaRPr>
                </a:p>
              </p:txBody>
            </p:sp>
            <p:sp>
              <p:nvSpPr>
                <p:cNvPr id="45068" name="Rectangle 7"/>
                <p:cNvSpPr>
                  <a:spLocks noChangeArrowheads="1"/>
                </p:cNvSpPr>
                <p:nvPr/>
              </p:nvSpPr>
              <p:spPr bwMode="auto">
                <a:xfrm>
                  <a:off x="1482" y="3729"/>
                  <a:ext cx="544" cy="237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80000"/>
                    </a:lnSpc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Coste de</a:t>
                  </a:r>
                </a:p>
                <a:p>
                  <a:pPr>
                    <a:lnSpc>
                      <a:spcPct val="80000"/>
                    </a:lnSpc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Evaluación</a:t>
                  </a:r>
                  <a:endParaRPr lang="en-US" altLang="es-ES" sz="90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5069" name="Rectangle 8"/>
                <p:cNvSpPr>
                  <a:spLocks noChangeArrowheads="1"/>
                </p:cNvSpPr>
                <p:nvPr/>
              </p:nvSpPr>
              <p:spPr bwMode="auto">
                <a:xfrm>
                  <a:off x="2117" y="2782"/>
                  <a:ext cx="725" cy="1180"/>
                </a:xfrm>
                <a:prstGeom prst="rect">
                  <a:avLst/>
                </a:prstGeom>
                <a:solidFill>
                  <a:srgbClr val="FF00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40000"/>
                    </a:lnSpc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endParaRPr lang="es-PE" altLang="es-ES" sz="900" b="1">
                    <a:solidFill>
                      <a:schemeClr val="bg1"/>
                    </a:solidFill>
                    <a:latin typeface="+mn-lt"/>
                  </a:endParaRPr>
                </a:p>
                <a:p>
                  <a:pPr>
                    <a:lnSpc>
                      <a:spcPct val="40000"/>
                    </a:lnSpc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Coste de</a:t>
                  </a:r>
                </a:p>
                <a:p>
                  <a:pPr>
                    <a:lnSpc>
                      <a:spcPct val="40000"/>
                    </a:lnSpc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>
                      <a:solidFill>
                        <a:schemeClr val="bg1"/>
                      </a:solidFill>
                      <a:latin typeface="+mn-lt"/>
                    </a:rPr>
                    <a:t>Rehacer</a:t>
                  </a:r>
                  <a:endParaRPr lang="en-US" altLang="es-ES" sz="900">
                    <a:latin typeface="+mn-lt"/>
                  </a:endParaRPr>
                </a:p>
              </p:txBody>
            </p:sp>
            <p:sp>
              <p:nvSpPr>
                <p:cNvPr id="45070" name="Text Box 9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-402" y="3191"/>
                  <a:ext cx="980" cy="1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PE" altLang="es-ES" sz="900" b="1">
                      <a:latin typeface="+mn-lt"/>
                    </a:rPr>
                    <a:t>US$ (100K)</a:t>
                  </a:r>
                  <a:endParaRPr lang="en-US" altLang="es-ES" sz="900" b="1">
                    <a:latin typeface="+mn-lt"/>
                  </a:endParaRPr>
                </a:p>
              </p:txBody>
            </p:sp>
            <p:sp>
              <p:nvSpPr>
                <p:cNvPr id="4507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344" y="2595"/>
                  <a:ext cx="258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ES" altLang="es-ES" sz="900" b="1">
                      <a:latin typeface="+mn-lt"/>
                    </a:rPr>
                    <a:t>65k</a:t>
                  </a:r>
                </a:p>
              </p:txBody>
            </p:sp>
            <p:sp>
              <p:nvSpPr>
                <p:cNvPr id="4507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39" y="3086"/>
                  <a:ext cx="258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ES" altLang="es-ES" sz="900" b="1">
                      <a:latin typeface="+mn-lt"/>
                    </a:rPr>
                    <a:t>30k</a:t>
                  </a:r>
                </a:p>
              </p:txBody>
            </p:sp>
            <p:sp>
              <p:nvSpPr>
                <p:cNvPr id="4507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669" y="3545"/>
                  <a:ext cx="214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"/>
                    </a:spcBef>
                    <a:spcAft>
                      <a:spcPct val="40000"/>
                    </a:spcAft>
                    <a:buClr>
                      <a:srgbClr val="0033CC"/>
                    </a:buClr>
                    <a:buFont typeface="Wingdings" panose="05000000000000000000" pitchFamily="2" charset="2"/>
                    <a:buNone/>
                  </a:pPr>
                  <a:r>
                    <a:rPr lang="es-ES" altLang="es-ES" sz="900" b="1">
                      <a:latin typeface="+mn-lt"/>
                    </a:rPr>
                    <a:t>5k</a:t>
                  </a:r>
                </a:p>
              </p:txBody>
            </p:sp>
            <p:sp>
              <p:nvSpPr>
                <p:cNvPr id="45074" name="Line 13"/>
                <p:cNvSpPr>
                  <a:spLocks noChangeShapeType="1"/>
                </p:cNvSpPr>
                <p:nvPr/>
              </p:nvSpPr>
              <p:spPr bwMode="auto">
                <a:xfrm>
                  <a:off x="207" y="2316"/>
                  <a:ext cx="0" cy="169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ES" sz="900"/>
                </a:p>
              </p:txBody>
            </p:sp>
            <p:sp>
              <p:nvSpPr>
                <p:cNvPr id="45075" name="Line 14"/>
                <p:cNvSpPr>
                  <a:spLocks noChangeShapeType="1"/>
                </p:cNvSpPr>
                <p:nvPr/>
              </p:nvSpPr>
              <p:spPr bwMode="auto">
                <a:xfrm>
                  <a:off x="207" y="4007"/>
                  <a:ext cx="2726" cy="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ES" sz="900"/>
                </a:p>
              </p:txBody>
            </p:sp>
            <p:sp>
              <p:nvSpPr>
                <p:cNvPr id="45076" name="Arc 17"/>
                <p:cNvSpPr>
                  <a:spLocks/>
                </p:cNvSpPr>
                <p:nvPr/>
              </p:nvSpPr>
              <p:spPr bwMode="auto">
                <a:xfrm rot="6234000">
                  <a:off x="-569" y="-224"/>
                  <a:ext cx="2029" cy="4577"/>
                </a:xfrm>
                <a:custGeom>
                  <a:avLst/>
                  <a:gdLst>
                    <a:gd name="T0" fmla="*/ 0 w 18362"/>
                    <a:gd name="T1" fmla="*/ 0 h 21004"/>
                    <a:gd name="T2" fmla="*/ 0 w 18362"/>
                    <a:gd name="T3" fmla="*/ 0 h 21004"/>
                    <a:gd name="T4" fmla="*/ 0 w 18362"/>
                    <a:gd name="T5" fmla="*/ 0 h 21004"/>
                    <a:gd name="T6" fmla="*/ 0 60000 65536"/>
                    <a:gd name="T7" fmla="*/ 0 60000 65536"/>
                    <a:gd name="T8" fmla="*/ 0 60000 65536"/>
                    <a:gd name="T9" fmla="*/ 0 w 18362"/>
                    <a:gd name="T10" fmla="*/ 0 h 21004"/>
                    <a:gd name="T11" fmla="*/ 18362 w 18362"/>
                    <a:gd name="T12" fmla="*/ 21004 h 2100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62" h="21004" fill="none" extrusionOk="0">
                      <a:moveTo>
                        <a:pt x="5039" y="0"/>
                      </a:moveTo>
                      <a:cubicBezTo>
                        <a:pt x="10575" y="1328"/>
                        <a:pt x="15363" y="4788"/>
                        <a:pt x="18361" y="9628"/>
                      </a:cubicBezTo>
                    </a:path>
                    <a:path w="18362" h="21004" stroke="0" extrusionOk="0">
                      <a:moveTo>
                        <a:pt x="5039" y="0"/>
                      </a:moveTo>
                      <a:cubicBezTo>
                        <a:pt x="10575" y="1328"/>
                        <a:pt x="15363" y="4788"/>
                        <a:pt x="18361" y="9628"/>
                      </a:cubicBezTo>
                      <a:lnTo>
                        <a:pt x="0" y="21004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  <a:round/>
                  <a:headEnd type="triangle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s-PE" altLang="es-ES" sz="900">
                    <a:latin typeface="+mn-lt"/>
                  </a:endParaRPr>
                </a:p>
              </p:txBody>
            </p:sp>
            <p:sp>
              <p:nvSpPr>
                <p:cNvPr id="4507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970" y="3701"/>
                  <a:ext cx="484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s-ES_tradnl" altLang="es-ES" sz="900">
                      <a:latin typeface="+mn-lt"/>
                    </a:rPr>
                    <a:t>Coste de</a:t>
                  </a:r>
                </a:p>
                <a:p>
                  <a:r>
                    <a:rPr lang="es-ES_tradnl" altLang="es-ES" sz="900">
                      <a:latin typeface="+mn-lt"/>
                    </a:rPr>
                    <a:t>Prevención</a:t>
                  </a:r>
                </a:p>
              </p:txBody>
            </p:sp>
          </p:grpSp>
        </p:grpSp>
      </p:grpSp>
      <p:sp>
        <p:nvSpPr>
          <p:cNvPr id="39" name="Rectángulo 38">
            <a:extLst>
              <a:ext uri="{FF2B5EF4-FFF2-40B4-BE49-F238E27FC236}">
                <a16:creationId xmlns:a16="http://schemas.microsoft.com/office/drawing/2014/main" id="{F97F1B57-03A0-4BF2-88BB-B945DCEAC3C3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105811-D6A2-4D59-A3F0-458F74B45FFA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97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-PE" sz="2000" b="1" dirty="0">
                <a:solidFill>
                  <a:schemeClr val="tx1"/>
                </a:solidFill>
              </a:rPr>
              <a:t>Introducción al modelo CMMI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8497A9-9977-4917-B13B-FFF752EB4306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102322B-1011-4E2A-B2D9-C24E6A9C3C0E}"/>
              </a:ext>
            </a:extLst>
          </p:cNvPr>
          <p:cNvSpPr txBox="1">
            <a:spLocks/>
          </p:cNvSpPr>
          <p:nvPr/>
        </p:nvSpPr>
        <p:spPr>
          <a:xfrm>
            <a:off x="7104207" y="5406774"/>
            <a:ext cx="5087793" cy="367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tx1"/>
                </a:solidFill>
              </a:rPr>
              <a:t>CMMI escalonado y continuo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hlinkClick r:id="rId2"/>
              </a:rPr>
              <a:t>https://www.youtube.com/watch?v=EnjpVp71Y2M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B1EA71-311B-4B2C-A939-9A2F5C9B9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2" t="21958" r="35986" b="24307"/>
          <a:stretch/>
        </p:blipFill>
        <p:spPr>
          <a:xfrm>
            <a:off x="7449873" y="2818821"/>
            <a:ext cx="4742127" cy="240896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8446DBC-5140-4CCA-B453-43B6DC57C88F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001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3" name="Text Box 5"/>
          <p:cNvSpPr txBox="1">
            <a:spLocks noChangeArrowheads="1"/>
          </p:cNvSpPr>
          <p:nvPr/>
        </p:nvSpPr>
        <p:spPr bwMode="auto">
          <a:xfrm>
            <a:off x="9295074" y="4593554"/>
            <a:ext cx="2683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Me </a:t>
            </a:r>
            <a:r>
              <a:rPr lang="en-US" altLang="es-ES" dirty="0" err="1">
                <a:latin typeface="+mn-lt"/>
              </a:rPr>
              <a:t>hubieras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dicho</a:t>
            </a:r>
            <a:r>
              <a:rPr lang="en-US" altLang="es-ES" dirty="0">
                <a:latin typeface="+mn-lt"/>
              </a:rPr>
              <a:t> antes…</a:t>
            </a:r>
            <a:endParaRPr lang="es-ES" altLang="es-ES" dirty="0">
              <a:latin typeface="+mn-lt"/>
            </a:endParaRPr>
          </a:p>
        </p:txBody>
      </p:sp>
      <p:sp>
        <p:nvSpPr>
          <p:cNvPr id="693254" name="Text Box 6"/>
          <p:cNvSpPr txBox="1">
            <a:spLocks noChangeArrowheads="1"/>
          </p:cNvSpPr>
          <p:nvPr/>
        </p:nvSpPr>
        <p:spPr bwMode="auto">
          <a:xfrm>
            <a:off x="1187449" y="1140114"/>
            <a:ext cx="30883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 err="1">
                <a:latin typeface="+mn-lt"/>
              </a:rPr>
              <a:t>Cuándo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cambiaron</a:t>
            </a:r>
            <a:r>
              <a:rPr lang="en-US" altLang="es-ES" dirty="0">
                <a:latin typeface="+mn-lt"/>
              </a:rPr>
              <a:t> de </a:t>
            </a:r>
            <a:r>
              <a:rPr lang="en-US" altLang="es-ES" dirty="0" err="1">
                <a:latin typeface="+mn-lt"/>
              </a:rPr>
              <a:t>opinión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55" name="Text Box 7"/>
          <p:cNvSpPr txBox="1">
            <a:spLocks noChangeArrowheads="1"/>
          </p:cNvSpPr>
          <p:nvPr/>
        </p:nvSpPr>
        <p:spPr bwMode="auto">
          <a:xfrm>
            <a:off x="6760321" y="3355072"/>
            <a:ext cx="2722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¿</a:t>
            </a:r>
            <a:r>
              <a:rPr lang="en-US" altLang="es-ES" dirty="0" err="1">
                <a:latin typeface="+mn-lt"/>
              </a:rPr>
              <a:t>Cuál</a:t>
            </a:r>
            <a:r>
              <a:rPr lang="en-US" altLang="es-ES" dirty="0">
                <a:latin typeface="+mn-lt"/>
              </a:rPr>
              <a:t> era la </a:t>
            </a:r>
            <a:r>
              <a:rPr lang="en-US" altLang="es-ES" dirty="0" err="1">
                <a:latin typeface="+mn-lt"/>
              </a:rPr>
              <a:t>última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versión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56" name="Text Box 8"/>
          <p:cNvSpPr txBox="1">
            <a:spLocks noChangeArrowheads="1"/>
          </p:cNvSpPr>
          <p:nvPr/>
        </p:nvSpPr>
        <p:spPr bwMode="auto">
          <a:xfrm>
            <a:off x="4275795" y="2306183"/>
            <a:ext cx="32276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¿</a:t>
            </a:r>
            <a:r>
              <a:rPr lang="en-US" altLang="es-ES" dirty="0" err="1">
                <a:latin typeface="+mn-lt"/>
              </a:rPr>
              <a:t>Quién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sabe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arreglar</a:t>
            </a:r>
            <a:r>
              <a:rPr lang="en-US" altLang="es-ES" dirty="0">
                <a:latin typeface="+mn-lt"/>
              </a:rPr>
              <a:t> el </a:t>
            </a:r>
            <a:r>
              <a:rPr lang="en-US" altLang="es-ES" dirty="0" err="1">
                <a:latin typeface="+mn-lt"/>
              </a:rPr>
              <a:t>formato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58" name="Text Box 10"/>
          <p:cNvSpPr txBox="1">
            <a:spLocks noChangeArrowheads="1"/>
          </p:cNvSpPr>
          <p:nvPr/>
        </p:nvSpPr>
        <p:spPr bwMode="auto">
          <a:xfrm>
            <a:off x="3204507" y="1561100"/>
            <a:ext cx="1720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 err="1">
                <a:latin typeface="+mn-lt"/>
              </a:rPr>
              <a:t>Dónde</a:t>
            </a:r>
            <a:r>
              <a:rPr lang="en-US" altLang="es-ES" dirty="0">
                <a:latin typeface="+mn-lt"/>
              </a:rPr>
              <a:t> lo </a:t>
            </a:r>
            <a:r>
              <a:rPr lang="en-US" altLang="es-ES" dirty="0" err="1">
                <a:latin typeface="+mn-lt"/>
              </a:rPr>
              <a:t>ubico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59" name="Text Box 11"/>
          <p:cNvSpPr txBox="1">
            <a:spLocks noChangeArrowheads="1"/>
          </p:cNvSpPr>
          <p:nvPr/>
        </p:nvSpPr>
        <p:spPr bwMode="auto">
          <a:xfrm>
            <a:off x="7634612" y="4161656"/>
            <a:ext cx="2077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 err="1">
                <a:latin typeface="+mn-lt"/>
              </a:rPr>
              <a:t>Cómo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iba</a:t>
            </a:r>
            <a:r>
              <a:rPr lang="en-US" altLang="es-ES" dirty="0">
                <a:latin typeface="+mn-lt"/>
              </a:rPr>
              <a:t> a </a:t>
            </a:r>
            <a:r>
              <a:rPr lang="en-US" altLang="es-ES" dirty="0" err="1">
                <a:latin typeface="+mn-lt"/>
              </a:rPr>
              <a:t>saberlo</a:t>
            </a:r>
            <a:r>
              <a:rPr lang="en-US" altLang="es-ES" dirty="0">
                <a:latin typeface="+mn-lt"/>
              </a:rPr>
              <a:t>!</a:t>
            </a:r>
            <a:endParaRPr lang="es-ES" altLang="es-ES" dirty="0">
              <a:latin typeface="+mn-lt"/>
            </a:endParaRPr>
          </a:p>
        </p:txBody>
      </p:sp>
      <p:sp>
        <p:nvSpPr>
          <p:cNvPr id="693261" name="Text Box 13"/>
          <p:cNvSpPr txBox="1">
            <a:spLocks noChangeArrowheads="1"/>
          </p:cNvSpPr>
          <p:nvPr/>
        </p:nvSpPr>
        <p:spPr bwMode="auto">
          <a:xfrm>
            <a:off x="2700621" y="1991793"/>
            <a:ext cx="3776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¿En </a:t>
            </a:r>
            <a:r>
              <a:rPr lang="en-US" altLang="es-ES" dirty="0" err="1">
                <a:latin typeface="+mn-lt"/>
              </a:rPr>
              <a:t>dónde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encuentro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esa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información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62" name="Text Box 14"/>
          <p:cNvSpPr txBox="1">
            <a:spLocks noChangeArrowheads="1"/>
          </p:cNvSpPr>
          <p:nvPr/>
        </p:nvSpPr>
        <p:spPr bwMode="auto">
          <a:xfrm>
            <a:off x="5960614" y="3850697"/>
            <a:ext cx="2160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 err="1">
                <a:latin typeface="+mn-lt"/>
              </a:rPr>
              <a:t>Yo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ya</a:t>
            </a:r>
            <a:r>
              <a:rPr lang="en-US" altLang="es-ES" dirty="0">
                <a:latin typeface="+mn-lt"/>
              </a:rPr>
              <a:t> lo </a:t>
            </a:r>
            <a:r>
              <a:rPr lang="en-US" altLang="es-ES" dirty="0" err="1">
                <a:latin typeface="+mn-lt"/>
              </a:rPr>
              <a:t>había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hecho</a:t>
            </a:r>
            <a:r>
              <a:rPr lang="en-US" altLang="es-ES" dirty="0">
                <a:latin typeface="+mn-lt"/>
              </a:rPr>
              <a:t>!</a:t>
            </a:r>
            <a:endParaRPr lang="es-ES" altLang="es-ES" dirty="0">
              <a:latin typeface="+mn-lt"/>
            </a:endParaRPr>
          </a:p>
        </p:txBody>
      </p:sp>
      <p:sp>
        <p:nvSpPr>
          <p:cNvPr id="693263" name="Text Box 15"/>
          <p:cNvSpPr txBox="1">
            <a:spLocks noChangeArrowheads="1"/>
          </p:cNvSpPr>
          <p:nvPr/>
        </p:nvSpPr>
        <p:spPr bwMode="auto">
          <a:xfrm>
            <a:off x="3033532" y="4632349"/>
            <a:ext cx="24845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¿En </a:t>
            </a:r>
            <a:r>
              <a:rPr lang="en-US" altLang="es-ES" dirty="0" err="1">
                <a:latin typeface="+mn-lt"/>
              </a:rPr>
              <a:t>qué</a:t>
            </a:r>
            <a:r>
              <a:rPr lang="en-US" altLang="es-ES" dirty="0">
                <a:latin typeface="+mn-lt"/>
              </a:rPr>
              <a:t> parte lo </a:t>
            </a:r>
            <a:r>
              <a:rPr lang="en-US" altLang="es-ES" dirty="0" err="1">
                <a:latin typeface="+mn-lt"/>
              </a:rPr>
              <a:t>guardo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65" name="Text Box 17"/>
          <p:cNvSpPr txBox="1">
            <a:spLocks noChangeArrowheads="1"/>
          </p:cNvSpPr>
          <p:nvPr/>
        </p:nvSpPr>
        <p:spPr bwMode="auto">
          <a:xfrm>
            <a:off x="390245" y="794060"/>
            <a:ext cx="24561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A </a:t>
            </a:r>
            <a:r>
              <a:rPr lang="en-US" altLang="es-ES" dirty="0" err="1">
                <a:latin typeface="+mn-lt"/>
              </a:rPr>
              <a:t>qué</a:t>
            </a:r>
            <a:r>
              <a:rPr lang="en-US" altLang="es-ES" dirty="0">
                <a:latin typeface="+mn-lt"/>
              </a:rPr>
              <a:t> mail </a:t>
            </a:r>
            <a:r>
              <a:rPr lang="en-US" altLang="es-ES" dirty="0" err="1">
                <a:latin typeface="+mn-lt"/>
              </a:rPr>
              <a:t>te</a:t>
            </a:r>
            <a:r>
              <a:rPr lang="en-US" altLang="es-ES" dirty="0">
                <a:latin typeface="+mn-lt"/>
              </a:rPr>
              <a:t> lo </a:t>
            </a:r>
            <a:r>
              <a:rPr lang="en-US" altLang="es-ES" dirty="0" err="1">
                <a:latin typeface="+mn-lt"/>
              </a:rPr>
              <a:t>mando</a:t>
            </a:r>
            <a:r>
              <a:rPr lang="en-US" altLang="es-ES" dirty="0">
                <a:latin typeface="+mn-lt"/>
              </a:rPr>
              <a:t>?</a:t>
            </a:r>
            <a:endParaRPr lang="es-ES" altLang="es-ES" dirty="0">
              <a:latin typeface="+mn-lt"/>
            </a:endParaRPr>
          </a:p>
        </p:txBody>
      </p:sp>
      <p:sp>
        <p:nvSpPr>
          <p:cNvPr id="693266" name="Text Box 18"/>
          <p:cNvSpPr txBox="1">
            <a:spLocks noChangeArrowheads="1"/>
          </p:cNvSpPr>
          <p:nvPr/>
        </p:nvSpPr>
        <p:spPr bwMode="auto">
          <a:xfrm>
            <a:off x="5895534" y="4593554"/>
            <a:ext cx="2859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+mn-lt"/>
              </a:rPr>
              <a:t>No </a:t>
            </a:r>
            <a:r>
              <a:rPr lang="en-US" altLang="es-ES" dirty="0" err="1">
                <a:latin typeface="+mn-lt"/>
              </a:rPr>
              <a:t>revisé</a:t>
            </a:r>
            <a:r>
              <a:rPr lang="en-US" altLang="es-ES" dirty="0">
                <a:latin typeface="+mn-lt"/>
              </a:rPr>
              <a:t> mi mail, no lo </a:t>
            </a:r>
            <a:r>
              <a:rPr lang="en-US" altLang="es-ES" dirty="0" err="1">
                <a:latin typeface="+mn-lt"/>
              </a:rPr>
              <a:t>ví</a:t>
            </a:r>
            <a:r>
              <a:rPr lang="en-US" altLang="es-ES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sp>
        <p:nvSpPr>
          <p:cNvPr id="693268" name="Text Box 20"/>
          <p:cNvSpPr txBox="1">
            <a:spLocks noChangeArrowheads="1"/>
          </p:cNvSpPr>
          <p:nvPr/>
        </p:nvSpPr>
        <p:spPr bwMode="auto">
          <a:xfrm>
            <a:off x="5889634" y="2697073"/>
            <a:ext cx="3027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ES" dirty="0" err="1">
                <a:latin typeface="+mn-lt"/>
              </a:rPr>
              <a:t>Por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qué</a:t>
            </a:r>
            <a:r>
              <a:rPr lang="en-US" altLang="es-ES" dirty="0">
                <a:latin typeface="+mn-lt"/>
              </a:rPr>
              <a:t> no </a:t>
            </a:r>
            <a:r>
              <a:rPr lang="en-US" altLang="es-ES" dirty="0" err="1">
                <a:latin typeface="+mn-lt"/>
              </a:rPr>
              <a:t>fuiste</a:t>
            </a:r>
            <a:r>
              <a:rPr lang="en-US" altLang="es-ES" dirty="0">
                <a:latin typeface="+mn-lt"/>
              </a:rPr>
              <a:t> a la </a:t>
            </a:r>
            <a:r>
              <a:rPr lang="en-US" altLang="es-ES" dirty="0" err="1">
                <a:latin typeface="+mn-lt"/>
              </a:rPr>
              <a:t>reunión</a:t>
            </a:r>
            <a:r>
              <a:rPr lang="en-US" altLang="es-ES" dirty="0">
                <a:latin typeface="+mn-lt"/>
              </a:rPr>
              <a:t>?</a:t>
            </a:r>
          </a:p>
          <a:p>
            <a:pPr eaLnBrk="1" hangingPunct="1"/>
            <a:r>
              <a:rPr lang="en-US" altLang="es-ES" dirty="0">
                <a:latin typeface="+mn-lt"/>
              </a:rPr>
              <a:t>-</a:t>
            </a:r>
            <a:r>
              <a:rPr lang="en-US" altLang="es-ES" dirty="0" err="1">
                <a:latin typeface="+mn-lt"/>
              </a:rPr>
              <a:t>Qué</a:t>
            </a:r>
            <a:r>
              <a:rPr lang="en-US" altLang="es-ES" dirty="0">
                <a:latin typeface="+mn-lt"/>
              </a:rPr>
              <a:t> </a:t>
            </a:r>
            <a:r>
              <a:rPr lang="en-US" altLang="es-ES" dirty="0" err="1">
                <a:latin typeface="+mn-lt"/>
              </a:rPr>
              <a:t>reunión</a:t>
            </a:r>
            <a:r>
              <a:rPr lang="en-US" altLang="es-ES" dirty="0">
                <a:latin typeface="+mn-lt"/>
              </a:rPr>
              <a:t>?!?</a:t>
            </a:r>
            <a:endParaRPr lang="es-ES" altLang="es-ES" dirty="0">
              <a:latin typeface="+mn-lt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C30E6AD-6036-49E2-8832-941DB77238A6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44CDC2-48EE-4B7D-9D4E-AA61192BFD96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02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9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9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9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9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9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9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9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3" grpId="0"/>
      <p:bldP spid="693254" grpId="0"/>
      <p:bldP spid="693255" grpId="0"/>
      <p:bldP spid="693256" grpId="0"/>
      <p:bldP spid="693258" grpId="0"/>
      <p:bldP spid="693259" grpId="0"/>
      <p:bldP spid="693261" grpId="0"/>
      <p:bldP spid="693262" grpId="0"/>
      <p:bldP spid="693263" grpId="0"/>
      <p:bldP spid="693265" grpId="0"/>
      <p:bldP spid="693266" grpId="0"/>
      <p:bldP spid="6932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t="62998" r="35081" b="17610"/>
          <a:stretch/>
        </p:blipFill>
        <p:spPr>
          <a:xfrm>
            <a:off x="3448933" y="3025786"/>
            <a:ext cx="3820009" cy="1906821"/>
          </a:xfrm>
          <a:prstGeom prst="rect">
            <a:avLst/>
          </a:prstGeom>
        </p:spPr>
      </p:pic>
      <p:pic>
        <p:nvPicPr>
          <p:cNvPr id="1026" name="Picture 2" descr="Resultado de imagen para participación de  alumnos en cl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42" y="3038290"/>
            <a:ext cx="3910801" cy="19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memegenerator.es/imagenes/memes/full/3/50/350921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986"/>
          <a:stretch/>
        </p:blipFill>
        <p:spPr bwMode="auto">
          <a:xfrm>
            <a:off x="1439321" y="3025786"/>
            <a:ext cx="2009612" cy="19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/>
        </p:nvSpPr>
        <p:spPr>
          <a:xfrm>
            <a:off x="1439320" y="668152"/>
            <a:ext cx="10029819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b="1" dirty="0">
                <a:solidFill>
                  <a:schemeClr val="tx1"/>
                </a:solidFill>
              </a:rPr>
              <a:t>Tomar en cuenta….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F08BDA-9A15-42AC-805B-06CF6697712E}"/>
              </a:ext>
            </a:extLst>
          </p:cNvPr>
          <p:cNvSpPr/>
          <p:nvPr/>
        </p:nvSpPr>
        <p:spPr>
          <a:xfrm>
            <a:off x="0" y="6626087"/>
            <a:ext cx="12192000" cy="231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812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36" name="Text Box 16"/>
          <p:cNvSpPr txBox="1">
            <a:spLocks noChangeArrowheads="1"/>
          </p:cNvSpPr>
          <p:nvPr/>
        </p:nvSpPr>
        <p:spPr bwMode="auto">
          <a:xfrm>
            <a:off x="5074965" y="1777120"/>
            <a:ext cx="5745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s-ES_tradnl" b="1" dirty="0">
                <a:ea typeface="+mj-ea"/>
                <a:cs typeface="+mj-cs"/>
              </a:rPr>
              <a:t>CMMI-</a:t>
            </a:r>
            <a:r>
              <a:rPr lang="es-ES_tradnl" b="1" dirty="0" err="1">
                <a:ea typeface="+mj-ea"/>
                <a:cs typeface="+mj-cs"/>
              </a:rPr>
              <a:t>Capability</a:t>
            </a:r>
            <a:r>
              <a:rPr lang="es-ES_tradnl" b="1" dirty="0">
                <a:ea typeface="+mj-ea"/>
                <a:cs typeface="+mj-cs"/>
              </a:rPr>
              <a:t> </a:t>
            </a:r>
            <a:r>
              <a:rPr lang="es-ES_tradnl" b="1" dirty="0" err="1">
                <a:ea typeface="+mj-ea"/>
                <a:cs typeface="+mj-cs"/>
              </a:rPr>
              <a:t>Maturity</a:t>
            </a:r>
            <a:r>
              <a:rPr lang="es-ES_tradnl" b="1" dirty="0">
                <a:ea typeface="+mj-ea"/>
                <a:cs typeface="+mj-cs"/>
              </a:rPr>
              <a:t> </a:t>
            </a:r>
            <a:r>
              <a:rPr lang="es-ES_tradnl" b="1" dirty="0" err="1">
                <a:ea typeface="+mj-ea"/>
                <a:cs typeface="+mj-cs"/>
              </a:rPr>
              <a:t>Model</a:t>
            </a:r>
            <a:r>
              <a:rPr lang="es-ES_tradnl" b="1" dirty="0">
                <a:ea typeface="+mj-ea"/>
                <a:cs typeface="+mj-cs"/>
              </a:rPr>
              <a:t> </a:t>
            </a:r>
            <a:r>
              <a:rPr lang="es-ES_tradnl" b="1" dirty="0" err="1">
                <a:ea typeface="+mj-ea"/>
                <a:cs typeface="+mj-cs"/>
              </a:rPr>
              <a:t>Integration</a:t>
            </a:r>
            <a:endParaRPr lang="es-ES" b="1" dirty="0">
              <a:ea typeface="+mj-ea"/>
              <a:cs typeface="+mj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43345" y="4799605"/>
            <a:ext cx="56667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b="1" dirty="0">
                <a:ea typeface="+mj-ea"/>
                <a:cs typeface="+mj-cs"/>
              </a:rPr>
              <a:t>Modelo de Madurez de la Capacidad Integrado</a:t>
            </a:r>
          </a:p>
        </p:txBody>
      </p:sp>
      <p:pic>
        <p:nvPicPr>
          <p:cNvPr id="2050" name="Picture 2" descr="Resultado de imagen para cmmi españ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3" y="1046293"/>
            <a:ext cx="3466373" cy="266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9F7D906-0DE1-484E-9A5C-FCBA841F1D8C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6A72F0C-F57B-44EB-999A-3C0B048A694E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379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36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2819494" y="2881249"/>
            <a:ext cx="6287834" cy="679669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Inadecuada gestión de requerimientos y cambios</a:t>
            </a:r>
            <a:endParaRPr lang="en-US" sz="2000" dirty="0"/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788079" y="5180003"/>
            <a:ext cx="5047555" cy="679669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n-US" sz="2000" dirty="0"/>
              <a:t>Alto </a:t>
            </a:r>
            <a:r>
              <a:rPr lang="en-US" sz="2000" dirty="0" err="1"/>
              <a:t>nivel</a:t>
            </a:r>
            <a:r>
              <a:rPr lang="en-US" sz="2000" dirty="0"/>
              <a:t> de </a:t>
            </a:r>
            <a:r>
              <a:rPr lang="en-US" sz="2000" dirty="0" err="1"/>
              <a:t>Retrabajo</a:t>
            </a:r>
            <a:endParaRPr lang="en-US" sz="2000" dirty="0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97390" y="4762730"/>
            <a:ext cx="4528709" cy="657827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Escasa Visibilidad de los Proyectos</a:t>
            </a:r>
            <a:endParaRPr lang="en-US" sz="2000" dirty="0"/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2788079" y="5692588"/>
            <a:ext cx="7114856" cy="5490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Poco uso/inexistencia de metodologías y estándares</a:t>
            </a:r>
            <a:endParaRPr lang="en-US" sz="2000" dirty="0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2826755" y="2046639"/>
            <a:ext cx="5337637" cy="64112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Altas desviaciones en los Proyectos</a:t>
            </a:r>
            <a:endParaRPr lang="en-US" sz="2000" dirty="0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2826755" y="2499508"/>
            <a:ext cx="6287834" cy="657827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/>
          </a:ln>
        </p:spPr>
        <p:txBody>
          <a:bodyPr anchor="ctr"/>
          <a:lstStyle/>
          <a:p>
            <a:pPr defTabSz="762000"/>
            <a:r>
              <a:rPr lang="es-PE" sz="2000" dirty="0"/>
              <a:t>Estimaciones Incorrectas de los Proyectos</a:t>
            </a:r>
            <a:endParaRPr lang="en-US" sz="2000" dirty="0"/>
          </a:p>
        </p:txBody>
      </p:sp>
      <p:pic>
        <p:nvPicPr>
          <p:cNvPr id="1127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8629" y="2203717"/>
            <a:ext cx="3245064" cy="376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2797390" y="4317638"/>
            <a:ext cx="4981449" cy="679669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Falta de documentación técnica </a:t>
            </a:r>
            <a:endParaRPr lang="en-US" sz="2000" dirty="0"/>
          </a:p>
        </p:txBody>
      </p:sp>
      <p:sp>
        <p:nvSpPr>
          <p:cNvPr id="11274" name="Rectangle 11"/>
          <p:cNvSpPr>
            <a:spLocks noChangeArrowheads="1"/>
          </p:cNvSpPr>
          <p:nvPr/>
        </p:nvSpPr>
        <p:spPr bwMode="auto">
          <a:xfrm>
            <a:off x="2811635" y="3893248"/>
            <a:ext cx="5100034" cy="679668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endParaRPr lang="es-PE" sz="2000" dirty="0"/>
          </a:p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Falta de Integración de los productos </a:t>
            </a:r>
            <a:endParaRPr lang="en-US" sz="2000" dirty="0"/>
          </a:p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endParaRPr lang="en-US" sz="2000" dirty="0"/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2804972" y="3349954"/>
            <a:ext cx="6184802" cy="679668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/>
          <a:p>
            <a:pPr defTabSz="762000">
              <a:spcBef>
                <a:spcPct val="20000"/>
              </a:spcBef>
              <a:buClr>
                <a:srgbClr val="CC0000"/>
              </a:buClr>
              <a:buSzPct val="95000"/>
            </a:pPr>
            <a:r>
              <a:rPr lang="es-PE" sz="2000" dirty="0"/>
              <a:t>Soporte tecnológico inadecuado</a:t>
            </a:r>
            <a:endParaRPr lang="en-US" sz="2000" dirty="0"/>
          </a:p>
        </p:txBody>
      </p:sp>
      <p:sp>
        <p:nvSpPr>
          <p:cNvPr id="11277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PE" sz="2000" b="1" dirty="0"/>
              <a:t>¿Qué problemas puede resolver CMMI?</a:t>
            </a:r>
            <a:endParaRPr lang="en-US" sz="2000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F411D79-1B90-41FC-9153-D635A6A385A9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5868BC3-DCBE-4FE3-B3BC-33DC41963173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258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267" grpId="0" animBg="1"/>
      <p:bldP spid="11268" grpId="0" animBg="1"/>
      <p:bldP spid="11269" grpId="0" animBg="1"/>
      <p:bldP spid="11270" grpId="0" animBg="1"/>
      <p:bldP spid="11271" grpId="0" animBg="1"/>
      <p:bldP spid="11273" grpId="0" animBg="1"/>
      <p:bldP spid="11274" grpId="0" animBg="1"/>
      <p:bldP spid="11275" grpId="0" animBg="1"/>
      <p:bldP spid="112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733732" y="3102450"/>
            <a:ext cx="43547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Un modelo de procesos que </a:t>
            </a:r>
            <a:r>
              <a:rPr lang="es-ES" sz="2000" b="1" dirty="0"/>
              <a:t>contiene las mejores prácticas de la industria </a:t>
            </a:r>
            <a:r>
              <a:rPr lang="es-ES" sz="2000" dirty="0"/>
              <a:t>para el </a:t>
            </a:r>
            <a:r>
              <a:rPr lang="es-ES" sz="2000" b="1" dirty="0"/>
              <a:t>desarrollo, mantenimiento, adquisición y operación de productos y servicios</a:t>
            </a:r>
            <a:r>
              <a:rPr lang="es-ES" sz="2000" dirty="0"/>
              <a:t>.</a:t>
            </a:r>
          </a:p>
        </p:txBody>
      </p:sp>
      <p:pic>
        <p:nvPicPr>
          <p:cNvPr id="7172" name="Picture 4" descr="Resultado de imagen para cmm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26342" r="4585" b="2946"/>
          <a:stretch/>
        </p:blipFill>
        <p:spPr bwMode="auto">
          <a:xfrm>
            <a:off x="8444246" y="3918058"/>
            <a:ext cx="3747754" cy="20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anesco Salaprensa_certificado_cmmi_institute_ julio 20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23528" r="42118" b="30758"/>
          <a:stretch/>
        </p:blipFill>
        <p:spPr bwMode="auto">
          <a:xfrm>
            <a:off x="8731306" y="2216225"/>
            <a:ext cx="3460694" cy="17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PE" sz="2000" b="1" dirty="0"/>
              <a:t>Modelo CMMI</a:t>
            </a:r>
            <a:endParaRPr lang="en-US" sz="2000" b="1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A3771C-B4B1-447D-8706-EED3665CED2E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3F2190D-0609-4127-947A-3D3E12B2EAA3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69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2" name="Rectangle 2"/>
          <p:cNvSpPr>
            <a:spLocks noChangeArrowheads="1"/>
          </p:cNvSpPr>
          <p:nvPr/>
        </p:nvSpPr>
        <p:spPr bwMode="auto">
          <a:xfrm>
            <a:off x="2771224" y="3256315"/>
            <a:ext cx="35711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000" b="1" dirty="0"/>
              <a:t>Calidad</a:t>
            </a:r>
            <a:r>
              <a:rPr lang="es-ES" sz="2000" dirty="0"/>
              <a:t>: Conjunto de propiedades y características de un producto </a:t>
            </a:r>
            <a:r>
              <a:rPr lang="es-ES" sz="2000" dirty="0" err="1"/>
              <a:t>ó</a:t>
            </a:r>
            <a:r>
              <a:rPr lang="es-ES" sz="2000" dirty="0"/>
              <a:t> servicio que le confieren aptitud para satisfacer necesidades explícitas </a:t>
            </a:r>
            <a:r>
              <a:rPr lang="es-ES" sz="2000" dirty="0" err="1"/>
              <a:t>ó</a:t>
            </a:r>
            <a:r>
              <a:rPr lang="es-ES" sz="2000" dirty="0"/>
              <a:t> implícitas.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8783639" y="2478225"/>
            <a:ext cx="1584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2000" dirty="0"/>
              <a:t>Personas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0467975" y="5285439"/>
            <a:ext cx="1724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2000" dirty="0"/>
              <a:t>Procesos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972086" y="5285438"/>
            <a:ext cx="173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2000" dirty="0"/>
              <a:t>Tecnología</a:t>
            </a:r>
          </a:p>
        </p:txBody>
      </p:sp>
      <p:sp>
        <p:nvSpPr>
          <p:cNvPr id="256007" name="AutoShape 7"/>
          <p:cNvSpPr>
            <a:spLocks noChangeArrowheads="1"/>
          </p:cNvSpPr>
          <p:nvPr/>
        </p:nvSpPr>
        <p:spPr bwMode="auto">
          <a:xfrm>
            <a:off x="8138288" y="2846782"/>
            <a:ext cx="2376487" cy="2665413"/>
          </a:xfrm>
          <a:prstGeom prst="triangle">
            <a:avLst>
              <a:gd name="adj" fmla="val 50000"/>
            </a:avLst>
          </a:prstGeom>
          <a:ln w="635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PE" sz="2000" b="1" dirty="0"/>
              <a:t>Modelo CMMI</a:t>
            </a:r>
            <a:endParaRPr lang="en-US" sz="2000" b="1" dirty="0"/>
          </a:p>
        </p:txBody>
      </p:sp>
      <p:pic>
        <p:nvPicPr>
          <p:cNvPr id="1028" name="Picture 4" descr="Resultado de imagen para satisfacc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6" t="7420" r="19425" b="9049"/>
          <a:stretch/>
        </p:blipFill>
        <p:spPr bwMode="auto">
          <a:xfrm>
            <a:off x="8783639" y="4061887"/>
            <a:ext cx="1088469" cy="10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797300"/>
            <a:ext cx="558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F7C2197-5DFE-4C36-8205-696146C38BD5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E8C323-8F9C-4491-AC16-1EFF287322BF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2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62" grpId="0"/>
      <p:bldP spid="2052" grpId="0"/>
      <p:bldP spid="2053" grpId="0"/>
      <p:bldP spid="2054" grpId="0"/>
      <p:bldP spid="25600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630701" y="2884508"/>
            <a:ext cx="5280245" cy="2470762"/>
          </a:xfrm>
        </p:spPr>
        <p:txBody>
          <a:bodyPr>
            <a:no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Modelo de evaluación de los procesos de una organización. </a:t>
            </a:r>
          </a:p>
          <a:p>
            <a:r>
              <a:rPr lang="es-ES" sz="2000" dirty="0">
                <a:solidFill>
                  <a:schemeClr val="tx1"/>
                </a:solidFill>
              </a:rPr>
              <a:t>En ingeniería de software y el desarrollo organizacional es un enfoque de mejora de procesos que proporciona las organizaciones con los elementos esenciales para la mejora de procesos eficaces.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71" t="9287" r="37660" b="13248"/>
          <a:stretch/>
        </p:blipFill>
        <p:spPr>
          <a:xfrm>
            <a:off x="8147990" y="2338506"/>
            <a:ext cx="4089775" cy="2897748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PE" sz="2000" b="1" dirty="0"/>
              <a:t>Modelo CMMI</a:t>
            </a:r>
            <a:endParaRPr lang="en-US" sz="20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064774-2566-4251-9639-2EB0C5C1ED32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E29740-8412-4C34-88D4-B519D6D3B097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47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3432" t="30942" r="16279" b="29091"/>
          <a:stretch/>
        </p:blipFill>
        <p:spPr>
          <a:xfrm>
            <a:off x="8795587" y="2717442"/>
            <a:ext cx="3396413" cy="2519709"/>
          </a:xfrm>
          <a:prstGeom prst="rect">
            <a:avLst/>
          </a:prstGeom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630701" y="2717442"/>
            <a:ext cx="6164886" cy="3678303"/>
          </a:xfrm>
        </p:spPr>
        <p:txBody>
          <a:bodyPr>
            <a:no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CMMI es una fusión de modelos de mejora de procesos para ingeniería de sistemas, ingeniería del software, desarrollo de productos integrados y adquisición del software.</a:t>
            </a:r>
          </a:p>
          <a:p>
            <a:r>
              <a:rPr lang="es-ES" sz="2000" dirty="0">
                <a:solidFill>
                  <a:schemeClr val="tx1"/>
                </a:solidFill>
              </a:rPr>
              <a:t>CMMI fue creado por el instituto de ingeniería del software (SEI) con el fin de unir la gran cantidad de modelos creados y otras organizaciones a lo largo de los años.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294802" y="2220570"/>
            <a:ext cx="1751526" cy="496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ES" sz="2000" b="1" dirty="0"/>
              <a:t>¿Qué es y Porqué Usar CMMI?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017095-006E-459C-9A64-B4BEC459E742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1018585-C05C-483D-A03C-A51158488BC7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5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7683" y="2667786"/>
            <a:ext cx="5224826" cy="3795301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La gestión y la ingeniería de las actividades están más explícitamente enlazadas para los objetivos del negocio.</a:t>
            </a:r>
          </a:p>
          <a:p>
            <a:r>
              <a:rPr lang="es-ES" sz="2000" dirty="0">
                <a:solidFill>
                  <a:schemeClr val="tx1"/>
                </a:solidFill>
              </a:rPr>
              <a:t>Incorporar la experiencia adquirida en otras zonas de las mejores prácticas (por ejemplo, la medición, la gestión de riesgos, y gestión de proveedores)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639" t="24076" r="14795" b="25925"/>
          <a:stretch/>
        </p:blipFill>
        <p:spPr>
          <a:xfrm>
            <a:off x="8725938" y="2416351"/>
            <a:ext cx="3466062" cy="2991981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ES" sz="2000" b="1" dirty="0"/>
              <a:t>Beneficios de CMMI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D99A993-3AA0-4906-AC2D-55B7D43D2776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830BFC-3159-480F-ABEC-C8F7F9BDF24B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09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9384" y="2861508"/>
            <a:ext cx="5130833" cy="3678303"/>
          </a:xfrm>
        </p:spPr>
        <p:txBody>
          <a:bodyPr>
            <a:no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Aplicar prácticas de alta madurez más robustas.</a:t>
            </a:r>
          </a:p>
          <a:p>
            <a:r>
              <a:rPr lang="es-ES" sz="2000" dirty="0">
                <a:solidFill>
                  <a:schemeClr val="tx1"/>
                </a:solidFill>
              </a:rPr>
              <a:t>Dirección organizacional adicional de funciones críticas para sus productos y servicios.</a:t>
            </a:r>
          </a:p>
          <a:p>
            <a:r>
              <a:rPr lang="es-ES" sz="2000" dirty="0">
                <a:solidFill>
                  <a:schemeClr val="tx1"/>
                </a:solidFill>
              </a:rPr>
              <a:t>Cumplir lo más completamente con las normas ISO.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6700" t="37104" r="14993" b="13072"/>
          <a:stretch/>
        </p:blipFill>
        <p:spPr>
          <a:xfrm>
            <a:off x="8356966" y="2806862"/>
            <a:ext cx="3880799" cy="2837897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s-ES" sz="2000" b="1" dirty="0"/>
              <a:t>Beneficios de CMMI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77E36-8004-4E54-9EB4-685736E9449E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19E3CD4-3331-4CA7-9E0B-50A612A30ECC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13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2123" t="2061" r="2994" b="2695"/>
          <a:stretch/>
        </p:blipFill>
        <p:spPr bwMode="auto">
          <a:xfrm>
            <a:off x="6349892" y="2109100"/>
            <a:ext cx="5293562" cy="3883486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3000375" y="173038"/>
            <a:ext cx="741680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s-ES" sz="3200" dirty="0"/>
          </a:p>
        </p:txBody>
      </p:sp>
      <p:sp>
        <p:nvSpPr>
          <p:cNvPr id="1619974" name="Rectangle 6"/>
          <p:cNvSpPr>
            <a:spLocks noChangeArrowheads="1"/>
          </p:cNvSpPr>
          <p:nvPr/>
        </p:nvSpPr>
        <p:spPr bwMode="auto">
          <a:xfrm>
            <a:off x="2843950" y="2639138"/>
            <a:ext cx="258703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000" dirty="0"/>
              <a:t>Los niveles de madurez permiten evaluar a una organización en cuanto al nivel en que las metas y prácticas del modelo CMMI se están cumpliendo.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Niveles de Madurez del Modelo CMMI</a:t>
            </a:r>
            <a:endParaRPr lang="es-ES" sz="20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7624293" y="5499280"/>
            <a:ext cx="327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Inicial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624293" y="4772951"/>
            <a:ext cx="327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Gestionado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624293" y="4115909"/>
            <a:ext cx="327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Definido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8028483" y="2763850"/>
            <a:ext cx="327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Optimizado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028483" y="3244914"/>
            <a:ext cx="296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Gestionado cuantitativamente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DE7AFEC-95D8-4C38-A3E4-280F48143B51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A24AAA1-3456-4116-96AD-ADCEAD02890D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9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9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9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9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9974" grpId="0"/>
      <p:bldP spid="2" grpId="0"/>
      <p:bldP spid="9" grpId="0"/>
      <p:bldP spid="10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93661617"/>
              </p:ext>
            </p:extLst>
          </p:nvPr>
        </p:nvGraphicFramePr>
        <p:xfrm>
          <a:off x="2763112" y="2638621"/>
          <a:ext cx="5600670" cy="287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/>
          <a:srcRect l="47097" t="27420" r="16181" b="18531"/>
          <a:stretch/>
        </p:blipFill>
        <p:spPr>
          <a:xfrm>
            <a:off x="8496193" y="2664379"/>
            <a:ext cx="3239125" cy="2680354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Etapas de CMMI</a:t>
            </a:r>
            <a:endParaRPr lang="es-ES" sz="2000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1BDAC2-0DC9-4166-BC81-4F77E76D22F4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92A42B-CF03-4B2E-B953-965D16BD4AE5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562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31909" y="2457096"/>
            <a:ext cx="40414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dirty="0">
                <a:solidFill>
                  <a:srgbClr val="000000"/>
                </a:solidFill>
              </a:rPr>
              <a:t>"Un día tu vida pasará ante tus ojos. Asegúrate de que merezca la pena mirar".</a:t>
            </a:r>
          </a:p>
          <a:p>
            <a:pPr algn="r"/>
            <a:endParaRPr lang="es-ES" sz="2000" dirty="0">
              <a:solidFill>
                <a:srgbClr val="000000"/>
              </a:solidFill>
            </a:endParaRPr>
          </a:p>
          <a:p>
            <a:pPr algn="r"/>
            <a:r>
              <a:rPr lang="es-ES" sz="2000" b="1" i="1" dirty="0">
                <a:solidFill>
                  <a:srgbClr val="000000"/>
                </a:solidFill>
              </a:rPr>
              <a:t>–</a:t>
            </a:r>
            <a:r>
              <a:rPr lang="es-ES" sz="2000" b="1" i="1" dirty="0" err="1">
                <a:solidFill>
                  <a:srgbClr val="000000"/>
                </a:solidFill>
              </a:rPr>
              <a:t>Mooie</a:t>
            </a:r>
            <a:endParaRPr lang="es-ES" sz="2000" dirty="0">
              <a:solidFill>
                <a:srgbClr val="00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752348" y="4031853"/>
            <a:ext cx="377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Si no sabes donde vas, no importa el camino que elijas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CF30F19-AA5D-4C06-B335-A847D6757D3E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FD76CB3-5BCA-45B0-BCAE-D40DBAA0C0A6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18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3500" y="2717619"/>
            <a:ext cx="4166819" cy="3586081"/>
          </a:xfr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Tiene procesos definidos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Tiene responsabilidades definidas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El conocimiento está en la organización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Resultados predecibles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Entrega con la calidad esperada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Cumple plazos de entrega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Incrementa la productividad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Reconocer las mejoras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Satisface a los clientes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Los empleados están a gusto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686976" y="2717618"/>
            <a:ext cx="4319131" cy="3586083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Apaga fuegos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Tiene pocos recursos propios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Tiene éxito gracias a los héroes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Hay altibajos en la productividad por rotación de recursos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Las planificaciones son poco realistas.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Mucho esfuerzo dedicado a “mantenimiento”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Los plazos de entrega son impredecibles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Los empleados están descontentos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Comparación de Madurez </a:t>
            </a:r>
            <a:endParaRPr lang="es-ES" sz="2000" b="1" dirty="0"/>
          </a:p>
        </p:txBody>
      </p:sp>
      <p:sp>
        <p:nvSpPr>
          <p:cNvPr id="4" name="Rectángulo 3"/>
          <p:cNvSpPr/>
          <p:nvPr/>
        </p:nvSpPr>
        <p:spPr>
          <a:xfrm>
            <a:off x="2686975" y="2178751"/>
            <a:ext cx="431913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Empresa Inmadura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243500" y="2168485"/>
            <a:ext cx="41668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Empresa Madura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D17317A-D340-4349-8989-39C08B93D2C1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C60983-B8E8-477D-9558-E67B812C4B51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60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013076" y="5737846"/>
            <a:ext cx="3845926" cy="49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2693" tIns="51347" rIns="102693" bIns="51347">
            <a:spAutoFit/>
          </a:bodyPr>
          <a:lstStyle>
            <a:lvl1pPr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s-ES" sz="1400" dirty="0">
                <a:solidFill>
                  <a:srgbClr val="000066"/>
                </a:solidFill>
                <a:latin typeface="+mn-lt"/>
              </a:rPr>
              <a:t>. . .para una área de proceso </a:t>
            </a:r>
          </a:p>
          <a:p>
            <a:pPr algn="ctr">
              <a:lnSpc>
                <a:spcPct val="90000"/>
              </a:lnSpc>
            </a:pPr>
            <a:r>
              <a:rPr lang="es-ES" sz="1400" dirty="0">
                <a:solidFill>
                  <a:srgbClr val="000066"/>
                </a:solidFill>
                <a:latin typeface="+mn-lt"/>
              </a:rPr>
              <a:t>simple o un conjunto de áreas de proceso</a:t>
            </a: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8399584" y="2893990"/>
            <a:ext cx="2839769" cy="2857067"/>
            <a:chOff x="364" y="1459"/>
            <a:chExt cx="2580" cy="2049"/>
          </a:xfrm>
        </p:grpSpPr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1187" y="3251"/>
              <a:ext cx="1757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 sz="14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337" y="3280"/>
              <a:ext cx="3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879" tIns="44439" rIns="88879" bIns="44439">
              <a:spAutoFit/>
            </a:bodyPr>
            <a:lstStyle>
              <a:lvl1pPr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/>
              <a:r>
                <a:rPr lang="es-ES" sz="1400">
                  <a:latin typeface="+mn-lt"/>
                </a:rPr>
                <a:t>AP</a:t>
              </a: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790" y="3280"/>
              <a:ext cx="3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879" tIns="44439" rIns="88879" bIns="44439">
              <a:spAutoFit/>
            </a:bodyPr>
            <a:lstStyle>
              <a:lvl1pPr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/>
              <a:r>
                <a:rPr lang="es-ES" sz="1400">
                  <a:latin typeface="+mn-lt"/>
                </a:rPr>
                <a:t>AP</a:t>
              </a: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1338" y="2226"/>
              <a:ext cx="210" cy="10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sz="1400">
                <a:latin typeface="+mn-lt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801" y="2515"/>
              <a:ext cx="210" cy="729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sz="1400">
                <a:latin typeface="+mn-lt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308" y="2226"/>
              <a:ext cx="212" cy="101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sz="1400">
                <a:latin typeface="+mn-lt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1186" y="1459"/>
              <a:ext cx="1" cy="17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PE" sz="1400"/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 rot="16200000">
              <a:off x="-266" y="2132"/>
              <a:ext cx="1746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02693" tIns="51347" rIns="102693" bIns="51347">
              <a:spAutoFit/>
            </a:bodyPr>
            <a:lstStyle>
              <a:lvl1pPr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ES" sz="1400">
                  <a:latin typeface="+mn-lt"/>
                </a:rPr>
                <a:t>Nivel de Capacidad Áreas de Proceso</a:t>
              </a:r>
              <a:endParaRPr lang="es-ES" sz="1400" b="0">
                <a:latin typeface="+mn-lt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 rot="16202077">
              <a:off x="255" y="2370"/>
              <a:ext cx="155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02693" tIns="51347" rIns="102693" bIns="51347">
              <a:spAutoFit/>
            </a:bodyPr>
            <a:lstStyle>
              <a:lvl1pPr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27113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defTabSz="1027113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/>
              <a:r>
                <a:rPr lang="es-ES" sz="1400">
                  <a:latin typeface="+mn-lt"/>
                </a:rPr>
                <a:t>0     1   2    3 </a:t>
              </a: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2251" y="3289"/>
              <a:ext cx="36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8879" tIns="44439" rIns="88879" bIns="44439">
              <a:spAutoFit/>
            </a:bodyPr>
            <a:lstStyle>
              <a:lvl1pPr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58838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defTabSz="85883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/>
              <a:r>
                <a:rPr lang="es-ES" sz="1400">
                  <a:latin typeface="+mn-lt"/>
                </a:rPr>
                <a:t>AP</a:t>
              </a:r>
            </a:p>
          </p:txBody>
        </p:sp>
      </p:grp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8203842" y="6240915"/>
            <a:ext cx="3401667" cy="369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29" tIns="45715" rIns="91429" bIns="45715">
            <a:spAutoFit/>
          </a:bodyPr>
          <a:lstStyle>
            <a:defPPr>
              <a:defRPr lang="en-US"/>
            </a:defPPr>
            <a:lvl1pPr algn="ctr" defTabSz="912813">
              <a:spcBef>
                <a:spcPct val="50000"/>
              </a:spcBef>
              <a:defRPr b="1" u="sng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742950" indent="-285750" defTabSz="912813" eaLnBrk="0" hangingPunct="0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s-PE" dirty="0">
                <a:solidFill>
                  <a:schemeClr val="tx1"/>
                </a:solidFill>
              </a:rPr>
              <a:t>Niveles de Capacidad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2877442" y="5657065"/>
            <a:ext cx="4146236" cy="49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2693" tIns="51347" rIns="102693" bIns="51347">
            <a:spAutoFit/>
          </a:bodyPr>
          <a:lstStyle>
            <a:lvl1pPr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s-ES" sz="1400" dirty="0">
                <a:solidFill>
                  <a:srgbClr val="000066"/>
                </a:solidFill>
                <a:latin typeface="+mn-lt"/>
              </a:rPr>
              <a:t>. . .para un establecido conjunto de áreas de</a:t>
            </a:r>
          </a:p>
          <a:p>
            <a:pPr algn="ctr">
              <a:lnSpc>
                <a:spcPct val="90000"/>
              </a:lnSpc>
            </a:pPr>
            <a:r>
              <a:rPr lang="es-ES" sz="1400" dirty="0">
                <a:solidFill>
                  <a:srgbClr val="000066"/>
                </a:solidFill>
                <a:latin typeface="+mn-lt"/>
              </a:rPr>
              <a:t> proceso a través de una organización</a:t>
            </a:r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3000781" y="6203683"/>
            <a:ext cx="3567448" cy="369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29" tIns="45715" rIns="91429" bIns="45715">
            <a:spAutoFit/>
          </a:bodyPr>
          <a:lstStyle>
            <a:lvl1pPr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PE" u="sng" dirty="0">
                <a:latin typeface="+mn-lt"/>
              </a:rPr>
              <a:t>Niveles de Madurez</a:t>
            </a:r>
            <a:endParaRPr lang="es-ES" u="sng" dirty="0">
              <a:latin typeface="+mn-lt"/>
            </a:endParaRP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3978381" y="3067620"/>
            <a:ext cx="1694686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1600" dirty="0">
                <a:solidFill>
                  <a:srgbClr val="000099"/>
                </a:solidFill>
                <a:latin typeface="+mn-lt"/>
              </a:rPr>
              <a:t>Por Niveles</a:t>
            </a:r>
          </a:p>
        </p:txBody>
      </p:sp>
      <p:sp>
        <p:nvSpPr>
          <p:cNvPr id="3" name="Llamada ovalada 2"/>
          <p:cNvSpPr/>
          <p:nvPr/>
        </p:nvSpPr>
        <p:spPr>
          <a:xfrm>
            <a:off x="5776431" y="2626120"/>
            <a:ext cx="1749881" cy="1473125"/>
          </a:xfrm>
          <a:prstGeom prst="wedgeEllipseCallout">
            <a:avLst>
              <a:gd name="adj1" fmla="val -82596"/>
              <a:gd name="adj2" fmla="val -8674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200" dirty="0"/>
          </a:p>
          <a:p>
            <a:pPr algn="ctr"/>
            <a:r>
              <a:rPr lang="es-ES" sz="1200" dirty="0"/>
              <a:t>Sigue una secuencia probada de mejoramientos, comenzando con practicas básicas de gestión.</a:t>
            </a:r>
          </a:p>
          <a:p>
            <a:pPr algn="ctr"/>
            <a:endParaRPr lang="es-ES" sz="1200" dirty="0"/>
          </a:p>
        </p:txBody>
      </p:sp>
      <p:sp>
        <p:nvSpPr>
          <p:cNvPr id="4" name="Llamada ovalada 3"/>
          <p:cNvSpPr/>
          <p:nvPr/>
        </p:nvSpPr>
        <p:spPr>
          <a:xfrm>
            <a:off x="10331844" y="1829786"/>
            <a:ext cx="1745473" cy="1473124"/>
          </a:xfrm>
          <a:prstGeom prst="wedgeEllipseCallout">
            <a:avLst>
              <a:gd name="adj1" fmla="val -89642"/>
              <a:gd name="adj2" fmla="val 6648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200" dirty="0"/>
          </a:p>
          <a:p>
            <a:pPr algn="ctr"/>
            <a:r>
              <a:rPr lang="es-ES" sz="1200" dirty="0"/>
              <a:t>El orden de las mejoras se basa en objetivos de negocios, áreas de riesgo.</a:t>
            </a:r>
          </a:p>
          <a:p>
            <a:pPr algn="ctr"/>
            <a:endParaRPr lang="es-ES" sz="1200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783723" y="2571624"/>
            <a:ext cx="919073" cy="31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02693" tIns="51347" rIns="102693" bIns="51347">
            <a:spAutoFit/>
          </a:bodyPr>
          <a:lstStyle>
            <a:lvl1pPr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271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10271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s-ES" sz="1400" dirty="0">
                <a:solidFill>
                  <a:srgbClr val="000099"/>
                </a:solidFill>
                <a:latin typeface="+mn-lt"/>
              </a:rPr>
              <a:t>Continuo</a:t>
            </a:r>
            <a:endParaRPr lang="es-ES" sz="1400" b="0" dirty="0">
              <a:solidFill>
                <a:srgbClr val="000099"/>
              </a:solidFill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8584" t="47491" r="42510" b="24164"/>
          <a:stretch/>
        </p:blipFill>
        <p:spPr>
          <a:xfrm>
            <a:off x="3279299" y="3459860"/>
            <a:ext cx="2459864" cy="2073499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Presentación del Modelo CMMI</a:t>
            </a:r>
            <a:endParaRPr lang="es-ES" sz="2000" b="1" dirty="0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82546" y="5111655"/>
            <a:ext cx="2107287" cy="8434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dirty="0">
                <a:latin typeface="+mn-lt"/>
              </a:rPr>
              <a:t> Dos representaciones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1353A3-B27D-4B91-8E5B-16AD4F84AA61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A2271C4-3E02-4D9C-AD48-F3BBA879F4CB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906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5" grpId="0" animBg="1"/>
      <p:bldP spid="3" grpId="0" animBg="1"/>
      <p:bldP spid="4" grpId="0" animBg="1"/>
      <p:bldP spid="36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6" t="82420" r="38583" b="11694"/>
          <a:stretch/>
        </p:blipFill>
        <p:spPr>
          <a:xfrm>
            <a:off x="3634664" y="5770514"/>
            <a:ext cx="5284906" cy="450762"/>
          </a:xfrm>
          <a:prstGeom prst="rect">
            <a:avLst/>
          </a:prstGeom>
        </p:spPr>
      </p:pic>
      <p:pic>
        <p:nvPicPr>
          <p:cNvPr id="5" name="Imagen 4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8" t="34623" r="24244" b="57211"/>
          <a:stretch/>
        </p:blipFill>
        <p:spPr>
          <a:xfrm>
            <a:off x="9697431" y="2127296"/>
            <a:ext cx="2008502" cy="640833"/>
          </a:xfrm>
          <a:prstGeom prst="rect">
            <a:avLst/>
          </a:prstGeom>
        </p:spPr>
      </p:pic>
      <p:pic>
        <p:nvPicPr>
          <p:cNvPr id="6" name="Imagen 5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8" t="44260" r="24244" b="47261"/>
          <a:stretch/>
        </p:blipFill>
        <p:spPr>
          <a:xfrm>
            <a:off x="9697431" y="2852335"/>
            <a:ext cx="2008502" cy="649356"/>
          </a:xfrm>
          <a:prstGeom prst="rect">
            <a:avLst/>
          </a:prstGeom>
        </p:spPr>
      </p:pic>
      <p:pic>
        <p:nvPicPr>
          <p:cNvPr id="10" name="Imagen 9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8" t="56805" r="24395" b="33677"/>
          <a:stretch/>
        </p:blipFill>
        <p:spPr>
          <a:xfrm>
            <a:off x="9697431" y="3824966"/>
            <a:ext cx="2008502" cy="785657"/>
          </a:xfrm>
          <a:prstGeom prst="rect">
            <a:avLst/>
          </a:prstGeom>
        </p:spPr>
      </p:pic>
      <p:pic>
        <p:nvPicPr>
          <p:cNvPr id="11" name="Imagen 10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8" t="70044" r="23961" b="20093"/>
          <a:stretch/>
        </p:blipFill>
        <p:spPr>
          <a:xfrm>
            <a:off x="9697431" y="4983225"/>
            <a:ext cx="2008502" cy="755374"/>
          </a:xfrm>
          <a:prstGeom prst="rect">
            <a:avLst/>
          </a:prstGeom>
        </p:spPr>
      </p:pic>
      <p:pic>
        <p:nvPicPr>
          <p:cNvPr id="12" name="Imagen 11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8" t="82070" r="23961" b="10294"/>
          <a:stretch/>
        </p:blipFill>
        <p:spPr>
          <a:xfrm>
            <a:off x="9697431" y="5807278"/>
            <a:ext cx="2008502" cy="584764"/>
          </a:xfrm>
          <a:prstGeom prst="rect">
            <a:avLst/>
          </a:prstGeom>
        </p:spPr>
      </p:pic>
      <p:sp>
        <p:nvSpPr>
          <p:cNvPr id="2" name="Flecha derecha 1"/>
          <p:cNvSpPr/>
          <p:nvPr/>
        </p:nvSpPr>
        <p:spPr>
          <a:xfrm>
            <a:off x="8979027" y="2361218"/>
            <a:ext cx="639977" cy="31268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8979028" y="2903432"/>
            <a:ext cx="639977" cy="31268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derecha 14"/>
          <p:cNvSpPr/>
          <p:nvPr/>
        </p:nvSpPr>
        <p:spPr>
          <a:xfrm>
            <a:off x="8979028" y="3927399"/>
            <a:ext cx="639977" cy="31268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942446" y="5126450"/>
            <a:ext cx="639977" cy="31268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8942446" y="5823729"/>
            <a:ext cx="639977" cy="31268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6" t="43189" r="38583" b="50252"/>
          <a:stretch/>
        </p:blipFill>
        <p:spPr>
          <a:xfrm>
            <a:off x="3634664" y="2826818"/>
            <a:ext cx="5284906" cy="502277"/>
          </a:xfrm>
          <a:prstGeom prst="rect">
            <a:avLst/>
          </a:prstGeom>
        </p:spPr>
      </p:pic>
      <p:pic>
        <p:nvPicPr>
          <p:cNvPr id="19" name="Imagen 18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6" t="34623" r="38583" b="56783"/>
          <a:stretch/>
        </p:blipFill>
        <p:spPr>
          <a:xfrm>
            <a:off x="3631782" y="2168643"/>
            <a:ext cx="5284906" cy="658175"/>
          </a:xfrm>
          <a:prstGeom prst="rect">
            <a:avLst/>
          </a:prstGeom>
        </p:spPr>
      </p:pic>
      <p:pic>
        <p:nvPicPr>
          <p:cNvPr id="20" name="Imagen 19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3" t="69421" r="38706" b="17966"/>
          <a:stretch/>
        </p:blipFill>
        <p:spPr>
          <a:xfrm>
            <a:off x="3608079" y="4814893"/>
            <a:ext cx="5284906" cy="965916"/>
          </a:xfrm>
          <a:prstGeom prst="rect">
            <a:avLst/>
          </a:prstGeom>
        </p:spPr>
      </p:pic>
      <p:pic>
        <p:nvPicPr>
          <p:cNvPr id="21" name="Imagen 20" descr="Fundamentos CMMI 1.3 - UNI V0.90-JCH (para proceso y producto requerimient) [Modo de compatibilidad] - PowerPoint (Error de activación de producto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6" t="49683" r="38583" b="30641"/>
          <a:stretch/>
        </p:blipFill>
        <p:spPr>
          <a:xfrm>
            <a:off x="3631782" y="3308065"/>
            <a:ext cx="5284906" cy="1506828"/>
          </a:xfrm>
          <a:prstGeom prst="rect">
            <a:avLst/>
          </a:prstGeom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Niveles de Madurez</a:t>
            </a:r>
            <a:endParaRPr lang="es-ES" sz="2000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90A6668-AAD5-40A2-B8FA-B38418D42F0C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D6DD5E8-3CE3-45F3-A6C8-DB7F730F2BD3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237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4516" t="20405" r="15205" b="21691"/>
          <a:stretch/>
        </p:blipFill>
        <p:spPr>
          <a:xfrm>
            <a:off x="2809854" y="2229244"/>
            <a:ext cx="8795656" cy="4074458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7901" y="2147920"/>
            <a:ext cx="2182800" cy="41557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PE" sz="2000" b="1" dirty="0"/>
              <a:t>Áreas de Proceso del Modelo CMMI</a:t>
            </a:r>
            <a:endParaRPr lang="es-ES" sz="20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AC1061-D99E-4B1F-A23E-520A8B2D9BE7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E4E475-F3D7-44E8-8B5A-F016F394A3A1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426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roup 92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35079985"/>
              </p:ext>
            </p:extLst>
          </p:nvPr>
        </p:nvGraphicFramePr>
        <p:xfrm>
          <a:off x="332508" y="419353"/>
          <a:ext cx="9559637" cy="6019293"/>
        </p:xfrm>
        <a:graphic>
          <a:graphicData uri="http://schemas.openxmlformats.org/drawingml/2006/table">
            <a:tbl>
              <a:tblPr/>
              <a:tblGrid>
                <a:gridCol w="6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9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9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Área de proceso  </a:t>
                      </a:r>
                      <a:endParaRPr kumimoji="0" lang="es-E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Categoría  </a:t>
                      </a:r>
                      <a:endParaRPr kumimoji="0" lang="es-E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7463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Nivel</a:t>
                      </a:r>
                      <a:endParaRPr kumimoji="0" lang="es-E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Planificación de proyecto (PP)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Seguimiento y control de proyecto (PMC)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y acuerdo con proveedores (SAM)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requisitos (REQM)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la configuración (CM)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Soporte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996633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Medición y análisis (MA)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Soporte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996633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calidad procesos y productos (PPQA)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Soporte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996633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Definición de procesos organizacionales (OPD)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procesos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Enfoque a Procesos de la organización (OPF)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procesos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Formación Organizacional (OT)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procesos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integral de proyecto (IPM)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riesgos (RSKM)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Integración de producto (PI)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Desarrollo de requisitos (RD)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Solución técnica (TS)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Validación (VAL)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Verificación (VER)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Ingeniería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Análisis y resolución de decisiones (DAR)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Soporte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996633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4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Rendimiento de los procesos de la organización (OPP)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procesos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4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cuantitativa de proyectos (QPM)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proyectos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4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Innovación y desarrollo Organizacional (OID)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Gestión de procesos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2121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P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Análisis y resolución de problemas (CAR)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Soporte 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rgbClr val="996633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8E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29917D65-96C1-4555-A700-90157D681A6F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FED7838-9E82-4C74-A07A-79CDED9A718A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762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65778" y="2531101"/>
            <a:ext cx="3165308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MX" altLang="es-ES" sz="2000" b="1" dirty="0"/>
          </a:p>
          <a:p>
            <a:pPr algn="ctr"/>
            <a:endParaRPr lang="es-MX" altLang="es-ES" sz="2000" b="1" dirty="0"/>
          </a:p>
          <a:p>
            <a:pPr algn="ctr"/>
            <a:r>
              <a:rPr lang="es-CO" altLang="es-ES" sz="2000" b="1" dirty="0"/>
              <a:t>Que hemos aprendido hoy?</a:t>
            </a:r>
          </a:p>
          <a:p>
            <a:pPr algn="ctr"/>
            <a:endParaRPr lang="es-CO" sz="2000" b="1" dirty="0"/>
          </a:p>
          <a:p>
            <a:pPr algn="ctr"/>
            <a:endParaRPr lang="es-ES" sz="2000" b="1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4252759" y="2531101"/>
            <a:ext cx="7564013" cy="121165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PE" sz="200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Proceso de Negocio</a:t>
            </a:r>
          </a:p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s-ES" altLang="es-ES" sz="2000" dirty="0">
                <a:solidFill>
                  <a:schemeClr val="tx1"/>
                </a:solidFill>
              </a:rPr>
              <a:t>Nivel de madurez de CMMI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29C8EA-DD9B-4515-ADB9-9339FB8091AC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067BC7-66A6-4C16-9BDA-C8E4605F1356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40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926609" y="3526325"/>
            <a:ext cx="7864308" cy="1232367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s-ES" sz="2000" dirty="0">
                <a:solidFill>
                  <a:schemeClr val="tx1"/>
                </a:solidFill>
              </a:rPr>
              <a:t>Ver el video y </a:t>
            </a:r>
            <a:r>
              <a:rPr lang="en-US" altLang="es-ES" sz="2000" dirty="0" err="1">
                <a:solidFill>
                  <a:schemeClr val="tx1"/>
                </a:solidFill>
              </a:rPr>
              <a:t>participar</a:t>
            </a:r>
            <a:r>
              <a:rPr lang="en-US" altLang="es-ES" sz="2000" dirty="0">
                <a:solidFill>
                  <a:schemeClr val="tx1"/>
                </a:solidFill>
              </a:rPr>
              <a:t> </a:t>
            </a:r>
            <a:r>
              <a:rPr lang="en-US" altLang="es-ES" sz="2000" dirty="0" err="1">
                <a:solidFill>
                  <a:schemeClr val="tx1"/>
                </a:solidFill>
              </a:rPr>
              <a:t>en</a:t>
            </a:r>
            <a:r>
              <a:rPr lang="en-US" altLang="es-ES" sz="2000" dirty="0">
                <a:solidFill>
                  <a:schemeClr val="tx1"/>
                </a:solidFill>
              </a:rPr>
              <a:t> el </a:t>
            </a:r>
            <a:r>
              <a:rPr lang="en-US" altLang="es-ES" sz="2000" dirty="0" err="1">
                <a:solidFill>
                  <a:srgbClr val="FF0000"/>
                </a:solidFill>
              </a:rPr>
              <a:t>foro</a:t>
            </a:r>
            <a:r>
              <a:rPr lang="en-US" altLang="es-ES" sz="2000" dirty="0">
                <a:solidFill>
                  <a:schemeClr val="tx1"/>
                </a:solidFill>
              </a:rPr>
              <a:t>, </a:t>
            </a:r>
            <a:r>
              <a:rPr lang="en-US" altLang="es-ES" sz="2000" dirty="0" err="1">
                <a:solidFill>
                  <a:schemeClr val="tx1"/>
                </a:solidFill>
              </a:rPr>
              <a:t>sobre</a:t>
            </a:r>
            <a:r>
              <a:rPr lang="en-US" altLang="es-ES" sz="2000" dirty="0"/>
              <a:t> la </a:t>
            </a:r>
            <a:r>
              <a:rPr lang="en-US" altLang="es-ES" sz="2000" dirty="0" err="1"/>
              <a:t>importancia</a:t>
            </a:r>
            <a:r>
              <a:rPr lang="en-US" altLang="es-ES" sz="2000" dirty="0"/>
              <a:t> del CMMI</a:t>
            </a:r>
            <a:endParaRPr lang="en-US" altLang="es-E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es-ES" sz="2000" dirty="0">
                <a:hlinkClick r:id="rId2"/>
              </a:rPr>
              <a:t>https://www.youtube.com/watch?v=Yc4YNPFiVzg&amp;t=26s</a:t>
            </a:r>
            <a:r>
              <a:rPr lang="en-US" altLang="es-ES" sz="2000" dirty="0"/>
              <a:t> </a:t>
            </a:r>
            <a:endParaRPr lang="en-US" altLang="es-ES" sz="20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1192" y="2010701"/>
            <a:ext cx="3165308" cy="4093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MX" altLang="es-ES" sz="2000" b="1" dirty="0"/>
          </a:p>
          <a:p>
            <a:pPr algn="ctr"/>
            <a:endParaRPr lang="es-MX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r>
              <a:rPr lang="es-CO" altLang="es-ES" sz="2000" b="1" dirty="0"/>
              <a:t>Asignación </a:t>
            </a:r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CO" altLang="es-ES" sz="2000" b="1" dirty="0"/>
          </a:p>
          <a:p>
            <a:pPr algn="ctr"/>
            <a:endParaRPr lang="es-ES" sz="2000" b="1" dirty="0"/>
          </a:p>
          <a:p>
            <a:pPr algn="ctr"/>
            <a:endParaRPr lang="es-ES" sz="20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51FB4A-4223-48C4-9CE9-0300C78F4485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9B03BE7-304D-4315-A6E2-C7CC97884F3E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2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>
            <a:spLocks noGrp="1"/>
          </p:cNvSpPr>
          <p:nvPr>
            <p:ph type="title"/>
          </p:nvPr>
        </p:nvSpPr>
        <p:spPr>
          <a:xfrm>
            <a:off x="581193" y="1431643"/>
            <a:ext cx="10515600" cy="1325563"/>
          </a:xfrm>
        </p:spPr>
        <p:txBody>
          <a:bodyPr/>
          <a:lstStyle/>
          <a:p>
            <a:r>
              <a:rPr lang="es-ES" sz="2000" b="1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988040"/>
            <a:ext cx="6415352" cy="3403599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s-CO" altLang="es-E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tx1"/>
                </a:solidFill>
              </a:rPr>
              <a:t>Es uno de los modelos más utilizados en la industria del software, </a:t>
            </a:r>
            <a:r>
              <a:rPr lang="es-ES" sz="2000" b="1" dirty="0">
                <a:solidFill>
                  <a:schemeClr val="tx1"/>
                </a:solidFill>
              </a:rPr>
              <a:t>disminuye o elimina el </a:t>
            </a:r>
            <a:r>
              <a:rPr lang="es-ES" sz="2000" b="1" dirty="0" err="1">
                <a:solidFill>
                  <a:schemeClr val="tx1"/>
                </a:solidFill>
              </a:rPr>
              <a:t>retrabajo</a:t>
            </a:r>
            <a:r>
              <a:rPr lang="es-ES" sz="2000" dirty="0">
                <a:solidFill>
                  <a:schemeClr val="tx1"/>
                </a:solidFill>
              </a:rPr>
              <a:t>, aumenta la fiabilidad en la predicción de costos, </a:t>
            </a:r>
            <a:r>
              <a:rPr lang="es-ES" sz="2000" b="1" dirty="0">
                <a:solidFill>
                  <a:schemeClr val="tx1"/>
                </a:solidFill>
              </a:rPr>
              <a:t>aumenta el </a:t>
            </a:r>
            <a:r>
              <a:rPr lang="es-ES" sz="2000" b="1" dirty="0" err="1">
                <a:solidFill>
                  <a:schemeClr val="tx1"/>
                </a:solidFill>
              </a:rPr>
              <a:t>reuso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dirty="0">
                <a:solidFill>
                  <a:schemeClr val="tx1"/>
                </a:solidFill>
              </a:rPr>
              <a:t>de productos y procesos, disminuye costos debido a múltiples evaluaciones y programas de mejoras de procesos.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6866" name="Picture 2" descr="Resultado de imagen para calidad de softwar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5860" r="4707" b="10670"/>
          <a:stretch/>
        </p:blipFill>
        <p:spPr bwMode="auto">
          <a:xfrm>
            <a:off x="7123064" y="2213225"/>
            <a:ext cx="5114701" cy="35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57FA1AD-A39B-4D73-8614-205D1862624E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03DA6-3E09-4D19-8E7E-FDBEF56B8AF1}"/>
              </a:ext>
            </a:extLst>
          </p:cNvPr>
          <p:cNvSpPr/>
          <p:nvPr/>
        </p:nvSpPr>
        <p:spPr>
          <a:xfrm>
            <a:off x="45765" y="6622473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608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4232" y="1939842"/>
            <a:ext cx="6308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endParaRPr lang="es-ES" sz="2000" dirty="0"/>
          </a:p>
          <a:p>
            <a:pPr eaLnBrk="0" hangingPunct="0"/>
            <a:endParaRPr lang="es-ES" sz="2000" dirty="0"/>
          </a:p>
          <a:p>
            <a:pPr eaLnBrk="0" hangingPunct="0"/>
            <a:endParaRPr lang="es-ES" sz="2000" dirty="0"/>
          </a:p>
          <a:p>
            <a:endParaRPr lang="es-PE" sz="2000" dirty="0"/>
          </a:p>
          <a:p>
            <a:r>
              <a:rPr lang="es-ES" sz="2000" dirty="0"/>
              <a:t>Al finalizar la unidad el alumno podrá </a:t>
            </a:r>
            <a:r>
              <a:rPr lang="es-PE" sz="2000" dirty="0"/>
              <a:t>analizar  e interpretar  importancia del nivel de madurez de CMMI, nivel 3.</a:t>
            </a:r>
            <a:endParaRPr lang="es-ES_tradnl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PE" sz="2000" dirty="0"/>
          </a:p>
          <a:p>
            <a:endParaRPr lang="es-PE" sz="2000" dirty="0"/>
          </a:p>
          <a:p>
            <a:endParaRPr lang="es-PE" sz="2000" dirty="0"/>
          </a:p>
          <a:p>
            <a:pPr eaLnBrk="0" hangingPunct="0"/>
            <a:endParaRPr lang="es-PE" sz="2000" dirty="0"/>
          </a:p>
          <a:p>
            <a:pPr eaLnBrk="0" hangingPunct="0"/>
            <a:endParaRPr lang="es-PE" sz="2000" dirty="0"/>
          </a:p>
          <a:p>
            <a:pPr eaLnBrk="0" hangingPunct="0"/>
            <a:endParaRPr lang="es-ES_tradnl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2" descr="Resultado de imagen para Marco de referencia para la dirección de proyec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t="3906" r="4804" b="8735"/>
          <a:stretch/>
        </p:blipFill>
        <p:spPr bwMode="auto">
          <a:xfrm>
            <a:off x="8490726" y="2699347"/>
            <a:ext cx="3384070" cy="22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589A204-8D8E-40BE-B9CD-6649765BE645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7DEEBD4-0E79-4B0D-854C-DC56D6F3EF3A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9A6B8CB-9141-441F-A21B-6195E991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168262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i="1" dirty="0"/>
              <a:t>Logro específico de aprendizaje</a:t>
            </a:r>
          </a:p>
        </p:txBody>
      </p:sp>
    </p:spTree>
    <p:extLst>
      <p:ext uri="{BB962C8B-B14F-4D97-AF65-F5344CB8AC3E}">
        <p14:creationId xmlns:p14="http://schemas.microsoft.com/office/powerpoint/2010/main" val="33125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404948070"/>
              </p:ext>
            </p:extLst>
          </p:nvPr>
        </p:nvGraphicFramePr>
        <p:xfrm>
          <a:off x="814431" y="1671485"/>
          <a:ext cx="10905343" cy="4458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FACF766-E99F-4786-AF24-3AB846111041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Introducción al modelo CMMI</a:t>
            </a:r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6778B6-A943-438C-B57C-99179A64FC8E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74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6722" y="4648993"/>
            <a:ext cx="11029615" cy="600556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chemeClr val="tx1"/>
                </a:solidFill>
              </a:rPr>
              <a:t>Procesos de negocio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438D4E9-C8AC-4AA9-9C9F-4E33D09DC522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5F128F-5D19-49A6-9DB5-9F908D95D091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93588777-F9A9-4299-8CA4-6C9A712D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935511"/>
            <a:ext cx="666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dinero va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94" y="2066188"/>
            <a:ext cx="5497465" cy="367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0763" y="3429000"/>
            <a:ext cx="5755214" cy="115513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Generación de Valor Organizacional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1316963-A062-4F95-A8F9-5A4301271DDA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7681967-6F71-4D2C-9CDF-80CFCD96BF25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621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0" y="4251793"/>
            <a:ext cx="5619704" cy="1013800"/>
          </a:xfrm>
        </p:spPr>
        <p:txBody>
          <a:bodyPr>
            <a:noAutofit/>
          </a:bodyPr>
          <a:lstStyle/>
          <a:p>
            <a:r>
              <a:rPr lang="en-US" sz="2000" dirty="0"/>
              <a:t>Formula 1 Pit Stops 1950 &amp; Today</a:t>
            </a:r>
            <a:br>
              <a:rPr lang="en-US" dirty="0"/>
            </a:br>
            <a:br>
              <a:rPr lang="es-ES" sz="2000" dirty="0"/>
            </a:br>
            <a:r>
              <a:rPr lang="es-ES" sz="2000" dirty="0">
                <a:hlinkClick r:id="rId2"/>
              </a:rPr>
              <a:t>https://www.youtube.com/watch?v=RRy_73ivcms</a:t>
            </a:r>
            <a:r>
              <a:rPr lang="es-ES" sz="2000" dirty="0"/>
              <a:t> </a:t>
            </a:r>
            <a:br>
              <a:rPr lang="es-ES" sz="2000" dirty="0">
                <a:solidFill>
                  <a:srgbClr val="002060"/>
                </a:solidFill>
              </a:rPr>
            </a:br>
            <a:br>
              <a:rPr lang="es-ES" sz="2000" dirty="0">
                <a:solidFill>
                  <a:srgbClr val="002060"/>
                </a:solidFill>
              </a:rPr>
            </a:br>
            <a:endParaRPr lang="es-ES" sz="2000" cap="none" dirty="0">
              <a:solidFill>
                <a:srgbClr val="00206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3C808F6-E737-4F83-81BA-29E76EF24122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E1B3B36-71F4-4F5F-A706-6BF0C485EF7B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226" name="Picture 10" descr="Resultado de imagen para Pit stop">
            <a:extLst>
              <a:ext uri="{FF2B5EF4-FFF2-40B4-BE49-F238E27FC236}">
                <a16:creationId xmlns:a16="http://schemas.microsoft.com/office/drawing/2014/main" id="{7A65DB89-8312-4BBE-947E-C19924F2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3102140"/>
            <a:ext cx="5322416" cy="29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7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99897" y="4239512"/>
            <a:ext cx="4058501" cy="156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tx1"/>
                </a:solidFill>
              </a:rPr>
              <a:t>Un proceso es una secuencia de actividades interrelacionadas dispuesta  con algún tipo de lógica, que </a:t>
            </a:r>
            <a:r>
              <a:rPr lang="es-ES" sz="2000" b="1" u="sng" dirty="0">
                <a:solidFill>
                  <a:schemeClr val="tx1"/>
                </a:solidFill>
              </a:rPr>
              <a:t>transforma</a:t>
            </a:r>
            <a:r>
              <a:rPr lang="es-ES" sz="2000" dirty="0">
                <a:solidFill>
                  <a:schemeClr val="tx1"/>
                </a:solidFill>
              </a:rPr>
              <a:t> entras en salida que </a:t>
            </a:r>
            <a:r>
              <a:rPr lang="es-ES" sz="2000" b="1" u="sng" dirty="0">
                <a:solidFill>
                  <a:schemeClr val="tx1"/>
                </a:solidFill>
              </a:rPr>
              <a:t>genera valor</a:t>
            </a:r>
          </a:p>
        </p:txBody>
      </p:sp>
      <p:sp>
        <p:nvSpPr>
          <p:cNvPr id="6" name="Flecha derecha 5"/>
          <p:cNvSpPr/>
          <p:nvPr/>
        </p:nvSpPr>
        <p:spPr>
          <a:xfrm>
            <a:off x="1941681" y="4111035"/>
            <a:ext cx="1361363" cy="12527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8" name="Flecha derecha 7"/>
          <p:cNvSpPr/>
          <p:nvPr/>
        </p:nvSpPr>
        <p:spPr>
          <a:xfrm>
            <a:off x="4929521" y="4070078"/>
            <a:ext cx="1271196" cy="12527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Salida</a:t>
            </a:r>
          </a:p>
        </p:txBody>
      </p:sp>
      <p:pic>
        <p:nvPicPr>
          <p:cNvPr id="1028" name="Picture 4" descr="Resultado de imagen para gestión del proces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7443" r="13820" b="5302"/>
          <a:stretch/>
        </p:blipFill>
        <p:spPr bwMode="auto">
          <a:xfrm>
            <a:off x="3112797" y="3835933"/>
            <a:ext cx="1816724" cy="18029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3536351" y="4522289"/>
            <a:ext cx="106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Proceso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225844" y="4269435"/>
            <a:ext cx="1767346" cy="899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s-ES" sz="1600" dirty="0">
                <a:solidFill>
                  <a:schemeClr val="tx1"/>
                </a:solidFill>
              </a:rPr>
              <a:t>Los procesos tienen Proveedores</a:t>
            </a:r>
            <a:endParaRPr lang="es-ES" sz="1600" b="1" u="sng" dirty="0">
              <a:solidFill>
                <a:schemeClr val="tx1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6047464" y="4177881"/>
            <a:ext cx="1337304" cy="95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s-ES" sz="2000" dirty="0">
                <a:solidFill>
                  <a:schemeClr val="tx1"/>
                </a:solidFill>
              </a:rPr>
              <a:t>Los procesos tienen Clientes</a:t>
            </a:r>
            <a:endParaRPr lang="es-ES" sz="2000" b="1" u="sng" dirty="0">
              <a:solidFill>
                <a:schemeClr val="tx1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223568" y="2263764"/>
            <a:ext cx="5209001" cy="896207"/>
            <a:chOff x="4244092" y="2040481"/>
            <a:chExt cx="5209001" cy="896207"/>
          </a:xfrm>
        </p:grpSpPr>
        <p:sp>
          <p:nvSpPr>
            <p:cNvPr id="9" name="Rectángulo 8"/>
            <p:cNvSpPr/>
            <p:nvPr/>
          </p:nvSpPr>
          <p:spPr>
            <a:xfrm>
              <a:off x="4244092" y="2040481"/>
              <a:ext cx="5209001" cy="89620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4340181" y="2176195"/>
              <a:ext cx="1159098" cy="69018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chemeClr val="bg1"/>
                  </a:solidFill>
                </a:rPr>
                <a:t>Actividad 1 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5625100" y="2171115"/>
              <a:ext cx="1159098" cy="69018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chemeClr val="bg1"/>
                  </a:solidFill>
                </a:rPr>
                <a:t>Actividad 2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6910019" y="2174653"/>
              <a:ext cx="1159098" cy="69018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chemeClr val="bg1"/>
                  </a:solidFill>
                </a:rPr>
                <a:t>Actividad 3 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8172148" y="2171115"/>
              <a:ext cx="1159098" cy="69018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chemeClr val="bg1"/>
                  </a:solidFill>
                </a:rPr>
                <a:t>Actividad 4 </a:t>
              </a:r>
            </a:p>
          </p:txBody>
        </p:sp>
      </p:grpSp>
      <p:sp>
        <p:nvSpPr>
          <p:cNvPr id="20" name="Marcador de contenido 2"/>
          <p:cNvSpPr txBox="1">
            <a:spLocks/>
          </p:cNvSpPr>
          <p:nvPr/>
        </p:nvSpPr>
        <p:spPr>
          <a:xfrm>
            <a:off x="2584465" y="3033342"/>
            <a:ext cx="2777500" cy="899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s-ES" sz="2000" dirty="0">
                <a:solidFill>
                  <a:schemeClr val="tx1"/>
                </a:solidFill>
              </a:rPr>
              <a:t>Los procesos son como nosotros trabajamos</a:t>
            </a:r>
            <a:endParaRPr lang="es-ES" sz="2000" b="1" u="sng" dirty="0">
              <a:solidFill>
                <a:schemeClr val="tx1"/>
              </a:solidFill>
            </a:endParaRPr>
          </a:p>
        </p:txBody>
      </p:sp>
      <p:sp>
        <p:nvSpPr>
          <p:cNvPr id="21" name="Marcador de contenido 2"/>
          <p:cNvSpPr txBox="1">
            <a:spLocks/>
          </p:cNvSpPr>
          <p:nvPr/>
        </p:nvSpPr>
        <p:spPr>
          <a:xfrm>
            <a:off x="7057845" y="2053063"/>
            <a:ext cx="4679229" cy="13728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s-ES" sz="2000" dirty="0">
                <a:solidFill>
                  <a:schemeClr val="tx1"/>
                </a:solidFill>
              </a:rPr>
              <a:t>Los procesos: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Son orientados a metas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Son flexibles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tx1"/>
                </a:solidFill>
              </a:rPr>
              <a:t>Agregan valor  </a:t>
            </a:r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>
          <a:xfrm>
            <a:off x="2816621" y="5559504"/>
            <a:ext cx="2612962" cy="49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s-ES" sz="2000" dirty="0">
                <a:solidFill>
                  <a:schemeClr val="tx1"/>
                </a:solidFill>
              </a:rPr>
              <a:t>Los procesos usan recursos</a:t>
            </a:r>
            <a:endParaRPr lang="es-ES" sz="2000" b="1" u="sng" dirty="0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B27C7CB-A021-4742-BEA6-6C4CB795830C}"/>
              </a:ext>
            </a:extLst>
          </p:cNvPr>
          <p:cNvSpPr/>
          <p:nvPr/>
        </p:nvSpPr>
        <p:spPr>
          <a:xfrm>
            <a:off x="9892145" y="0"/>
            <a:ext cx="2299855" cy="16625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Procesos de negocio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C7C641E-3080-4B35-9DD1-4DB652C8ABD1}"/>
              </a:ext>
            </a:extLst>
          </p:cNvPr>
          <p:cNvSpPr/>
          <p:nvPr/>
        </p:nvSpPr>
        <p:spPr>
          <a:xfrm>
            <a:off x="0" y="6622472"/>
            <a:ext cx="12192000" cy="2355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04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7" grpId="0"/>
      <p:bldP spid="11" grpId="0"/>
      <p:bldP spid="12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1634</Words>
  <Application>Microsoft Office PowerPoint</Application>
  <PresentationFormat>Panorámica</PresentationFormat>
  <Paragraphs>399</Paragraphs>
  <Slides>37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Arial</vt:lpstr>
      <vt:lpstr>Arial Unicode MS</vt:lpstr>
      <vt:lpstr>Bodoni MT</vt:lpstr>
      <vt:lpstr>Calibri</vt:lpstr>
      <vt:lpstr>Calibri Light</vt:lpstr>
      <vt:lpstr>KievitOT-Medium</vt:lpstr>
      <vt:lpstr>Times New Roman</vt:lpstr>
      <vt:lpstr>Wingdings</vt:lpstr>
      <vt:lpstr>Wingdings 2</vt:lpstr>
      <vt:lpstr>HDOfficeLightV0</vt:lpstr>
      <vt:lpstr>Office Theme</vt:lpstr>
      <vt:lpstr>DESARROLLO DE SOFTWARE II</vt:lpstr>
      <vt:lpstr>Presentación de PowerPoint</vt:lpstr>
      <vt:lpstr>Presentación de PowerPoint</vt:lpstr>
      <vt:lpstr>Logro específico de aprendizaje</vt:lpstr>
      <vt:lpstr>Presentación de PowerPoint</vt:lpstr>
      <vt:lpstr>Presentación de PowerPoint</vt:lpstr>
      <vt:lpstr>Presentación de PowerPoint</vt:lpstr>
      <vt:lpstr>Formula 1 Pit Stops 1950 &amp; Today  https://www.youtube.com/watch?v=RRy_73ivcms   </vt:lpstr>
      <vt:lpstr>Presentación de PowerPoint</vt:lpstr>
      <vt:lpstr>Presentación de PowerPoint</vt:lpstr>
      <vt:lpstr>Procesos de negocios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Calidad de Software</dc:title>
  <dc:creator>Efrain Liñan Salinas</dc:creator>
  <cp:lastModifiedBy>Efrain Dimas Liñan Salinas</cp:lastModifiedBy>
  <cp:revision>85</cp:revision>
  <dcterms:created xsi:type="dcterms:W3CDTF">2017-10-13T21:02:49Z</dcterms:created>
  <dcterms:modified xsi:type="dcterms:W3CDTF">2018-08-12T19:53:46Z</dcterms:modified>
</cp:coreProperties>
</file>